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handoutMasterIdLst>
    <p:handoutMasterId r:id="rId59"/>
  </p:handoutMasterIdLst>
  <p:sldIdLst>
    <p:sldId id="631" r:id="rId2"/>
    <p:sldId id="764" r:id="rId3"/>
    <p:sldId id="401" r:id="rId4"/>
    <p:sldId id="290" r:id="rId5"/>
    <p:sldId id="378" r:id="rId6"/>
    <p:sldId id="397" r:id="rId7"/>
    <p:sldId id="398" r:id="rId8"/>
    <p:sldId id="779" r:id="rId9"/>
    <p:sldId id="406" r:id="rId10"/>
    <p:sldId id="800" r:id="rId11"/>
    <p:sldId id="801" r:id="rId12"/>
    <p:sldId id="795" r:id="rId13"/>
    <p:sldId id="796" r:id="rId14"/>
    <p:sldId id="799" r:id="rId15"/>
    <p:sldId id="709" r:id="rId16"/>
    <p:sldId id="784" r:id="rId17"/>
    <p:sldId id="708" r:id="rId18"/>
    <p:sldId id="802" r:id="rId19"/>
    <p:sldId id="803" r:id="rId20"/>
    <p:sldId id="805" r:id="rId21"/>
    <p:sldId id="780" r:id="rId22"/>
    <p:sldId id="775" r:id="rId23"/>
    <p:sldId id="804" r:id="rId24"/>
    <p:sldId id="781" r:id="rId25"/>
    <p:sldId id="559" r:id="rId26"/>
    <p:sldId id="415" r:id="rId27"/>
    <p:sldId id="790" r:id="rId28"/>
    <p:sldId id="789" r:id="rId29"/>
    <p:sldId id="617" r:id="rId30"/>
    <p:sldId id="638" r:id="rId31"/>
    <p:sldId id="711" r:id="rId32"/>
    <p:sldId id="788" r:id="rId33"/>
    <p:sldId id="331" r:id="rId34"/>
    <p:sldId id="787" r:id="rId35"/>
    <p:sldId id="437" r:id="rId36"/>
    <p:sldId id="647" r:id="rId37"/>
    <p:sldId id="651" r:id="rId38"/>
    <p:sldId id="782" r:id="rId39"/>
    <p:sldId id="791" r:id="rId40"/>
    <p:sldId id="563" r:id="rId41"/>
    <p:sldId id="449" r:id="rId42"/>
    <p:sldId id="450" r:id="rId43"/>
    <p:sldId id="713" r:id="rId44"/>
    <p:sldId id="712" r:id="rId45"/>
    <p:sldId id="659" r:id="rId46"/>
    <p:sldId id="660" r:id="rId47"/>
    <p:sldId id="665" r:id="rId48"/>
    <p:sldId id="664" r:id="rId49"/>
    <p:sldId id="786" r:id="rId50"/>
    <p:sldId id="405" r:id="rId51"/>
    <p:sldId id="794" r:id="rId52"/>
    <p:sldId id="630" r:id="rId53"/>
    <p:sldId id="523" r:id="rId54"/>
    <p:sldId id="793" r:id="rId55"/>
    <p:sldId id="280" r:id="rId56"/>
    <p:sldId id="706" r:id="rId57"/>
  </p:sldIdLst>
  <p:sldSz cx="9144000" cy="6858000" type="screen4x3"/>
  <p:notesSz cx="7010400" cy="9296400"/>
  <p:defaultTextStyle>
    <a:defPPr>
      <a:defRPr lang="en-US"/>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FF0000"/>
    <a:srgbClr val="0099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4" autoAdjust="0"/>
    <p:restoredTop sz="94660" autoAdjust="0"/>
  </p:normalViewPr>
  <p:slideViewPr>
    <p:cSldViewPr>
      <p:cViewPr varScale="1">
        <p:scale>
          <a:sx n="112" d="100"/>
          <a:sy n="112" d="100"/>
        </p:scale>
        <p:origin x="1686" y="96"/>
      </p:cViewPr>
      <p:guideLst>
        <p:guide orient="horz" pos="2160"/>
        <p:guide pos="2928"/>
      </p:guideLst>
    </p:cSldViewPr>
  </p:slideViewPr>
  <p:outlineViewPr>
    <p:cViewPr>
      <p:scale>
        <a:sx n="33" d="100"/>
        <a:sy n="33" d="100"/>
      </p:scale>
      <p:origin x="0" y="1866"/>
    </p:cViewPr>
  </p:outlineViewPr>
  <p:notesTextViewPr>
    <p:cViewPr>
      <p:scale>
        <a:sx n="3" d="2"/>
        <a:sy n="3" d="2"/>
      </p:scale>
      <p:origin x="0" y="0"/>
    </p:cViewPr>
  </p:notesTextViewPr>
  <p:sorterViewPr>
    <p:cViewPr varScale="1">
      <p:scale>
        <a:sx n="1" d="1"/>
        <a:sy n="1" d="1"/>
      </p:scale>
      <p:origin x="0" y="-41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E02F6-640A-48FA-BDAC-01E65FAC12D0}"/>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08E3EDD5-819D-4764-B8F1-148B3BABD09E}"/>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vl1pPr>
          </a:lstStyle>
          <a:p>
            <a:pPr>
              <a:defRPr/>
            </a:pPr>
            <a:fld id="{7824545F-0A11-40CA-B9A5-4F60896CDCD7}" type="datetimeFigureOut">
              <a:rPr lang="en-US"/>
              <a:pPr>
                <a:defRPr/>
              </a:pPr>
              <a:t>1/27/2022</a:t>
            </a:fld>
            <a:endParaRPr lang="en-US"/>
          </a:p>
        </p:txBody>
      </p:sp>
      <p:sp>
        <p:nvSpPr>
          <p:cNvPr id="4" name="Footer Placeholder 3">
            <a:extLst>
              <a:ext uri="{FF2B5EF4-FFF2-40B4-BE49-F238E27FC236}">
                <a16:creationId xmlns:a16="http://schemas.microsoft.com/office/drawing/2014/main" id="{5717AA6B-AF63-402C-AFEA-4CA71A747FDB}"/>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5" name="Slide Number Placeholder 4">
            <a:extLst>
              <a:ext uri="{FF2B5EF4-FFF2-40B4-BE49-F238E27FC236}">
                <a16:creationId xmlns:a16="http://schemas.microsoft.com/office/drawing/2014/main" id="{75D3B1A5-8599-4B05-A305-1CB79611C9C5}"/>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96540C5-2147-4EF6-BA9B-A48A4909CC4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4376FEF-6251-4755-8358-20CBC4F1F8DC}"/>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p>
        </p:txBody>
      </p:sp>
      <p:sp>
        <p:nvSpPr>
          <p:cNvPr id="21507" name="Rectangle 3">
            <a:extLst>
              <a:ext uri="{FF2B5EF4-FFF2-40B4-BE49-F238E27FC236}">
                <a16:creationId xmlns:a16="http://schemas.microsoft.com/office/drawing/2014/main" id="{2D98A950-513B-4F9D-BBAA-E299D40A1307}"/>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p>
        </p:txBody>
      </p:sp>
      <p:sp>
        <p:nvSpPr>
          <p:cNvPr id="16388" name="Rectangle 4">
            <a:extLst>
              <a:ext uri="{FF2B5EF4-FFF2-40B4-BE49-F238E27FC236}">
                <a16:creationId xmlns:a16="http://schemas.microsoft.com/office/drawing/2014/main" id="{D2C28A62-6419-4174-A0DE-A8033FEA8F01}"/>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87AA51BC-BFDD-40E9-968F-3EC4B43C76F9}"/>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a:extLst>
              <a:ext uri="{FF2B5EF4-FFF2-40B4-BE49-F238E27FC236}">
                <a16:creationId xmlns:a16="http://schemas.microsoft.com/office/drawing/2014/main" id="{CF31D6A9-1C48-479C-A98F-E070EDA156B2}"/>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p>
        </p:txBody>
      </p:sp>
      <p:sp>
        <p:nvSpPr>
          <p:cNvPr id="21511" name="Rectangle 7">
            <a:extLst>
              <a:ext uri="{FF2B5EF4-FFF2-40B4-BE49-F238E27FC236}">
                <a16:creationId xmlns:a16="http://schemas.microsoft.com/office/drawing/2014/main" id="{CC3011FA-A3C9-4C52-89D7-02616D10364D}"/>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84A3661F-86DF-47B8-B56F-EE407C663A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9AC1D8F-9274-402C-ABE5-04FB777CC0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D5BC0-4407-4981-817F-D9062C3CA7DD}" type="slidenum">
              <a:rPr lang="en-US" altLang="en-US" smtClean="0"/>
              <a:pPr>
                <a:spcBef>
                  <a:spcPct val="0"/>
                </a:spcBef>
              </a:pPr>
              <a:t>30</a:t>
            </a:fld>
            <a:endParaRPr lang="en-US" altLang="en-US"/>
          </a:p>
        </p:txBody>
      </p:sp>
      <p:sp>
        <p:nvSpPr>
          <p:cNvPr id="56323" name="Rectangle 2">
            <a:extLst>
              <a:ext uri="{FF2B5EF4-FFF2-40B4-BE49-F238E27FC236}">
                <a16:creationId xmlns:a16="http://schemas.microsoft.com/office/drawing/2014/main" id="{82A98AF3-5EB1-47D0-9E4E-7497F22E8D0F}"/>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191AB704-B7C3-49DD-9B79-E15C36B50AA6}"/>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8D74282-3A96-4222-9175-AC3CAF662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013219-56C9-48E5-A605-A7203C67FD70}" type="slidenum">
              <a:rPr lang="en-US" altLang="en-US" smtClean="0"/>
              <a:pPr>
                <a:spcBef>
                  <a:spcPct val="0"/>
                </a:spcBef>
              </a:pPr>
              <a:t>37</a:t>
            </a:fld>
            <a:endParaRPr lang="en-US" altLang="en-US"/>
          </a:p>
        </p:txBody>
      </p:sp>
      <p:sp>
        <p:nvSpPr>
          <p:cNvPr id="77827" name="Rectangle 2">
            <a:extLst>
              <a:ext uri="{FF2B5EF4-FFF2-40B4-BE49-F238E27FC236}">
                <a16:creationId xmlns:a16="http://schemas.microsoft.com/office/drawing/2014/main" id="{B0E55C33-2368-4FF7-B892-1C8643C7B948}"/>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0878ED62-CF3B-4FB0-97DC-6037D10B0111}"/>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C175362-90ED-4725-873A-1B8178199C46}"/>
              </a:ext>
            </a:extLst>
          </p:cNvPr>
          <p:cNvGrpSpPr>
            <a:grpSpLocks/>
          </p:cNvGrpSpPr>
          <p:nvPr/>
        </p:nvGrpSpPr>
        <p:grpSpPr bwMode="auto">
          <a:xfrm>
            <a:off x="457200" y="2363788"/>
            <a:ext cx="8153400" cy="1600200"/>
            <a:chOff x="288" y="1489"/>
            <a:chExt cx="5136" cy="1008"/>
          </a:xfrm>
        </p:grpSpPr>
        <p:sp>
          <p:nvSpPr>
            <p:cNvPr id="5" name="Arc 3">
              <a:extLst>
                <a:ext uri="{FF2B5EF4-FFF2-40B4-BE49-F238E27FC236}">
                  <a16:creationId xmlns:a16="http://schemas.microsoft.com/office/drawing/2014/main" id="{7DA68184-877E-4077-818E-21839CCBFC15}"/>
                </a:ext>
              </a:extLst>
            </p:cNvPr>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a:extLst>
                <a:ext uri="{FF2B5EF4-FFF2-40B4-BE49-F238E27FC236}">
                  <a16:creationId xmlns:a16="http://schemas.microsoft.com/office/drawing/2014/main" id="{9CE88ED3-2160-4C7B-A9C6-51A285B835BB}"/>
                </a:ext>
              </a:extLst>
            </p:cNvPr>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a:extLst>
                <a:ext uri="{FF2B5EF4-FFF2-40B4-BE49-F238E27FC236}">
                  <a16:creationId xmlns:a16="http://schemas.microsoft.com/office/drawing/2014/main" id="{B02670AB-2853-4E42-86DD-56F1F430E3F2}"/>
                </a:ext>
              </a:extLst>
            </p:cNvPr>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a:extLst>
                <a:ext uri="{FF2B5EF4-FFF2-40B4-BE49-F238E27FC236}">
                  <a16:creationId xmlns:a16="http://schemas.microsoft.com/office/drawing/2014/main" id="{FB2BAF01-D278-4275-A6E1-FC144F681CB7}"/>
                </a:ext>
              </a:extLst>
            </p:cNvPr>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p:spPr>
          <p:txBody>
            <a:bodyPr wrap="none" anchor="ctr"/>
            <a:lstStyle>
              <a:lvl1pPr>
                <a:defRPr sz="1400">
                  <a:solidFill>
                    <a:schemeClr val="tx1"/>
                  </a:solidFill>
                  <a:latin typeface="Times New Roman" panose="02020603050405020304" pitchFamily="18" charset="0"/>
                </a:defRPr>
              </a:lvl1pPr>
              <a:lvl2pPr marL="742950" indent="-285750">
                <a:defRPr sz="1400">
                  <a:solidFill>
                    <a:schemeClr val="tx1"/>
                  </a:solidFill>
                  <a:latin typeface="Times New Roman" panose="02020603050405020304" pitchFamily="18" charset="0"/>
                </a:defRPr>
              </a:lvl2pPr>
              <a:lvl3pPr marL="1143000" indent="-228600">
                <a:defRPr sz="1400">
                  <a:solidFill>
                    <a:schemeClr val="tx1"/>
                  </a:solidFill>
                  <a:latin typeface="Times New Roman" panose="02020603050405020304" pitchFamily="18" charset="0"/>
                </a:defRPr>
              </a:lvl3pPr>
              <a:lvl4pPr marL="1600200" indent="-228600">
                <a:defRPr sz="1400">
                  <a:solidFill>
                    <a:schemeClr val="tx1"/>
                  </a:solidFill>
                  <a:latin typeface="Times New Roman" panose="02020603050405020304" pitchFamily="18" charset="0"/>
                </a:defRPr>
              </a:lvl4pPr>
              <a:lvl5pPr marL="2057400" indent="-22860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defRPr/>
              </a:pPr>
              <a:endParaRPr lang="en-US" altLang="en-US"/>
            </a:p>
          </p:txBody>
        </p:sp>
      </p:grpSp>
      <p:sp>
        <p:nvSpPr>
          <p:cNvPr id="45063"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45064"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a:extLst>
              <a:ext uri="{FF2B5EF4-FFF2-40B4-BE49-F238E27FC236}">
                <a16:creationId xmlns:a16="http://schemas.microsoft.com/office/drawing/2014/main" id="{BE824113-FB55-41E3-AD55-2E0E04C20751}"/>
              </a:ext>
            </a:extLst>
          </p:cNvPr>
          <p:cNvSpPr>
            <a:spLocks noGrp="1" noChangeArrowheads="1"/>
          </p:cNvSpPr>
          <p:nvPr>
            <p:ph type="dt" sz="quarter" idx="10"/>
          </p:nvPr>
        </p:nvSpPr>
        <p:spPr/>
        <p:txBody>
          <a:bodyPr/>
          <a:lstStyle>
            <a:lvl1pPr>
              <a:defRPr/>
            </a:lvl1pPr>
          </a:lstStyle>
          <a:p>
            <a:pPr>
              <a:defRPr/>
            </a:pPr>
            <a:endParaRPr lang="en-US"/>
          </a:p>
        </p:txBody>
      </p:sp>
      <p:sp>
        <p:nvSpPr>
          <p:cNvPr id="10" name="Rectangle 10">
            <a:extLst>
              <a:ext uri="{FF2B5EF4-FFF2-40B4-BE49-F238E27FC236}">
                <a16:creationId xmlns:a16="http://schemas.microsoft.com/office/drawing/2014/main" id="{92D88435-92FB-400F-A68A-0060F1D83A0D}"/>
              </a:ext>
            </a:extLst>
          </p:cNvPr>
          <p:cNvSpPr>
            <a:spLocks noGrp="1" noChangeArrowheads="1"/>
          </p:cNvSpPr>
          <p:nvPr>
            <p:ph type="ftr" sz="quarter" idx="11"/>
          </p:nvPr>
        </p:nvSpPr>
        <p:spPr/>
        <p:txBody>
          <a:bodyPr/>
          <a:lstStyle>
            <a:lvl1pPr>
              <a:defRPr/>
            </a:lvl1pPr>
          </a:lstStyle>
          <a:p>
            <a:pPr>
              <a:defRPr/>
            </a:pPr>
            <a:endParaRPr lang="en-US"/>
          </a:p>
        </p:txBody>
      </p:sp>
      <p:sp>
        <p:nvSpPr>
          <p:cNvPr id="11" name="Rectangle 11">
            <a:extLst>
              <a:ext uri="{FF2B5EF4-FFF2-40B4-BE49-F238E27FC236}">
                <a16:creationId xmlns:a16="http://schemas.microsoft.com/office/drawing/2014/main" id="{69419AA9-2C97-4912-9BC7-D885D585B34A}"/>
              </a:ext>
            </a:extLst>
          </p:cNvPr>
          <p:cNvSpPr>
            <a:spLocks noGrp="1" noChangeArrowheads="1"/>
          </p:cNvSpPr>
          <p:nvPr>
            <p:ph type="sldNum" sz="quarter" idx="12"/>
          </p:nvPr>
        </p:nvSpPr>
        <p:spPr/>
        <p:txBody>
          <a:bodyPr/>
          <a:lstStyle>
            <a:lvl1pPr>
              <a:defRPr/>
            </a:lvl1pPr>
          </a:lstStyle>
          <a:p>
            <a:pPr>
              <a:defRPr/>
            </a:pPr>
            <a:fld id="{FA48DCD4-0F5B-4ED9-858A-683E72B21CDD}" type="slidenum">
              <a:rPr lang="en-US" altLang="en-US"/>
              <a:pPr>
                <a:defRPr/>
              </a:pPr>
              <a:t>‹#›</a:t>
            </a:fld>
            <a:endParaRPr lang="en-US" altLang="en-US"/>
          </a:p>
        </p:txBody>
      </p:sp>
    </p:spTree>
    <p:extLst>
      <p:ext uri="{BB962C8B-B14F-4D97-AF65-F5344CB8AC3E}">
        <p14:creationId xmlns:p14="http://schemas.microsoft.com/office/powerpoint/2010/main" val="10300251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AE7C23DB-D7FD-4A77-9EF4-AEE3D6227BA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ACEBC827-7044-4628-AF30-9E0A37F9E5B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40FC2806-954A-41A1-8570-946984479068}"/>
              </a:ext>
            </a:extLst>
          </p:cNvPr>
          <p:cNvSpPr>
            <a:spLocks noGrp="1" noChangeArrowheads="1"/>
          </p:cNvSpPr>
          <p:nvPr>
            <p:ph type="sldNum" sz="quarter" idx="12"/>
          </p:nvPr>
        </p:nvSpPr>
        <p:spPr/>
        <p:txBody>
          <a:bodyPr/>
          <a:lstStyle>
            <a:lvl1pPr>
              <a:defRPr/>
            </a:lvl1pPr>
          </a:lstStyle>
          <a:p>
            <a:pPr>
              <a:defRPr/>
            </a:pPr>
            <a:fld id="{E2EE3499-121C-45C4-8534-CDBDA4419315}" type="slidenum">
              <a:rPr lang="en-US" altLang="en-US"/>
              <a:pPr>
                <a:defRPr/>
              </a:pPr>
              <a:t>‹#›</a:t>
            </a:fld>
            <a:endParaRPr lang="en-US" altLang="en-US"/>
          </a:p>
        </p:txBody>
      </p:sp>
    </p:spTree>
    <p:extLst>
      <p:ext uri="{BB962C8B-B14F-4D97-AF65-F5344CB8AC3E}">
        <p14:creationId xmlns:p14="http://schemas.microsoft.com/office/powerpoint/2010/main" val="409159943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1BCBC076-4154-4577-84CC-D33FB9B260F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33771BC4-D189-4FAA-910C-CAA830F3A11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D56B2294-5E88-43B0-88D3-1E99877467C3}"/>
              </a:ext>
            </a:extLst>
          </p:cNvPr>
          <p:cNvSpPr>
            <a:spLocks noGrp="1" noChangeArrowheads="1"/>
          </p:cNvSpPr>
          <p:nvPr>
            <p:ph type="sldNum" sz="quarter" idx="12"/>
          </p:nvPr>
        </p:nvSpPr>
        <p:spPr/>
        <p:txBody>
          <a:bodyPr/>
          <a:lstStyle>
            <a:lvl1pPr>
              <a:defRPr/>
            </a:lvl1pPr>
          </a:lstStyle>
          <a:p>
            <a:pPr>
              <a:defRPr/>
            </a:pPr>
            <a:fld id="{1BCD8BC5-B3E8-439D-826A-B20A11188683}" type="slidenum">
              <a:rPr lang="en-US" altLang="en-US"/>
              <a:pPr>
                <a:defRPr/>
              </a:pPr>
              <a:t>‹#›</a:t>
            </a:fld>
            <a:endParaRPr lang="en-US" altLang="en-US"/>
          </a:p>
        </p:txBody>
      </p:sp>
    </p:spTree>
    <p:extLst>
      <p:ext uri="{BB962C8B-B14F-4D97-AF65-F5344CB8AC3E}">
        <p14:creationId xmlns:p14="http://schemas.microsoft.com/office/powerpoint/2010/main" val="2885274719"/>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2057400"/>
            <a:ext cx="3810000" cy="4114800"/>
          </a:xfrm>
        </p:spPr>
        <p:txBody>
          <a:bodyPr/>
          <a:lstStyle/>
          <a:p>
            <a:pPr lvl="0"/>
            <a:endParaRPr lang="en-US" noProof="0"/>
          </a:p>
        </p:txBody>
      </p:sp>
      <p:sp>
        <p:nvSpPr>
          <p:cNvPr id="4" name="Text Placeholder 3"/>
          <p:cNvSpPr>
            <a:spLocks noGrp="1"/>
          </p:cNvSpPr>
          <p:nvPr>
            <p:ph type="body" sz="half" idx="2"/>
          </p:nvPr>
        </p:nvSpPr>
        <p:spPr>
          <a:xfrm>
            <a:off x="4648200" y="2057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20E7AF4A-9BAC-48A2-957C-5393D02A2968}"/>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4EC7B534-689D-435F-80FB-B4409AADE01D}"/>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93411820-9E23-4414-A9EA-E6372215E99A}"/>
              </a:ext>
            </a:extLst>
          </p:cNvPr>
          <p:cNvSpPr>
            <a:spLocks noGrp="1" noChangeArrowheads="1"/>
          </p:cNvSpPr>
          <p:nvPr>
            <p:ph type="sldNum" sz="quarter" idx="12"/>
          </p:nvPr>
        </p:nvSpPr>
        <p:spPr/>
        <p:txBody>
          <a:bodyPr/>
          <a:lstStyle>
            <a:lvl1pPr>
              <a:defRPr/>
            </a:lvl1pPr>
          </a:lstStyle>
          <a:p>
            <a:pPr>
              <a:defRPr/>
            </a:pPr>
            <a:fld id="{225BD672-33E8-4B44-A806-25D9B640E4B9}" type="slidenum">
              <a:rPr lang="en-US" altLang="en-US"/>
              <a:pPr>
                <a:defRPr/>
              </a:pPr>
              <a:t>‹#›</a:t>
            </a:fld>
            <a:endParaRPr lang="en-US" altLang="en-US"/>
          </a:p>
        </p:txBody>
      </p:sp>
    </p:spTree>
    <p:extLst>
      <p:ext uri="{BB962C8B-B14F-4D97-AF65-F5344CB8AC3E}">
        <p14:creationId xmlns:p14="http://schemas.microsoft.com/office/powerpoint/2010/main" val="34523041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2057400"/>
            <a:ext cx="7772400" cy="4114800"/>
          </a:xfrm>
        </p:spPr>
        <p:txBody>
          <a:bodyPr/>
          <a:lstStyle/>
          <a:p>
            <a:pPr lvl="0"/>
            <a:endParaRPr lang="en-US" noProof="0"/>
          </a:p>
        </p:txBody>
      </p:sp>
      <p:sp>
        <p:nvSpPr>
          <p:cNvPr id="4" name="Rectangle 9">
            <a:extLst>
              <a:ext uri="{FF2B5EF4-FFF2-40B4-BE49-F238E27FC236}">
                <a16:creationId xmlns:a16="http://schemas.microsoft.com/office/drawing/2014/main" id="{B80F14EF-9FDB-4ED3-8DFA-3E31334206E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D931A6AE-28F9-4AAD-A697-E6E53BDAC9E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7C70E91B-DC90-4B85-B7BD-CB577755609D}"/>
              </a:ext>
            </a:extLst>
          </p:cNvPr>
          <p:cNvSpPr>
            <a:spLocks noGrp="1" noChangeArrowheads="1"/>
          </p:cNvSpPr>
          <p:nvPr>
            <p:ph type="sldNum" sz="quarter" idx="12"/>
          </p:nvPr>
        </p:nvSpPr>
        <p:spPr/>
        <p:txBody>
          <a:bodyPr/>
          <a:lstStyle>
            <a:lvl1pPr>
              <a:defRPr/>
            </a:lvl1pPr>
          </a:lstStyle>
          <a:p>
            <a:pPr>
              <a:defRPr/>
            </a:pPr>
            <a:fld id="{0DFCA789-598F-42C8-9700-B5CF551359A8}" type="slidenum">
              <a:rPr lang="en-US" altLang="en-US"/>
              <a:pPr>
                <a:defRPr/>
              </a:pPr>
              <a:t>‹#›</a:t>
            </a:fld>
            <a:endParaRPr lang="en-US" altLang="en-US"/>
          </a:p>
        </p:txBody>
      </p:sp>
    </p:spTree>
    <p:extLst>
      <p:ext uri="{BB962C8B-B14F-4D97-AF65-F5344CB8AC3E}">
        <p14:creationId xmlns:p14="http://schemas.microsoft.com/office/powerpoint/2010/main" val="350453677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057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2057400"/>
            <a:ext cx="3810000" cy="4114800"/>
          </a:xfrm>
        </p:spPr>
        <p:txBody>
          <a:bodyPr/>
          <a:lstStyle/>
          <a:p>
            <a:pPr lvl="0"/>
            <a:endParaRPr lang="en-US" noProof="0"/>
          </a:p>
        </p:txBody>
      </p:sp>
      <p:sp>
        <p:nvSpPr>
          <p:cNvPr id="5" name="Rectangle 9">
            <a:extLst>
              <a:ext uri="{FF2B5EF4-FFF2-40B4-BE49-F238E27FC236}">
                <a16:creationId xmlns:a16="http://schemas.microsoft.com/office/drawing/2014/main" id="{85ABAF43-60F5-4475-9F1D-F1057E31F99A}"/>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AB36892F-D40F-4A6D-98A2-748A16A568B9}"/>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24B3366F-6838-40BC-8B11-986584284CA1}"/>
              </a:ext>
            </a:extLst>
          </p:cNvPr>
          <p:cNvSpPr>
            <a:spLocks noGrp="1" noChangeArrowheads="1"/>
          </p:cNvSpPr>
          <p:nvPr>
            <p:ph type="sldNum" sz="quarter" idx="12"/>
          </p:nvPr>
        </p:nvSpPr>
        <p:spPr/>
        <p:txBody>
          <a:bodyPr/>
          <a:lstStyle>
            <a:lvl1pPr>
              <a:defRPr/>
            </a:lvl1pPr>
          </a:lstStyle>
          <a:p>
            <a:pPr>
              <a:defRPr/>
            </a:pPr>
            <a:fld id="{AF3E6000-FD68-4D42-B0BB-9097E9603E32}" type="slidenum">
              <a:rPr lang="en-US" altLang="en-US"/>
              <a:pPr>
                <a:defRPr/>
              </a:pPr>
              <a:t>‹#›</a:t>
            </a:fld>
            <a:endParaRPr lang="en-US" altLang="en-US"/>
          </a:p>
        </p:txBody>
      </p:sp>
    </p:spTree>
    <p:extLst>
      <p:ext uri="{BB962C8B-B14F-4D97-AF65-F5344CB8AC3E}">
        <p14:creationId xmlns:p14="http://schemas.microsoft.com/office/powerpoint/2010/main" val="314315806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20881551-BDFF-4155-94E2-5F1328E0E3C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6B7752CC-FEAE-4229-ACAB-24F3946B4DD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0B0DA3C6-EB87-468D-8093-FA1A258CCAB2}"/>
              </a:ext>
            </a:extLst>
          </p:cNvPr>
          <p:cNvSpPr>
            <a:spLocks noGrp="1" noChangeArrowheads="1"/>
          </p:cNvSpPr>
          <p:nvPr>
            <p:ph type="sldNum" sz="quarter" idx="12"/>
          </p:nvPr>
        </p:nvSpPr>
        <p:spPr/>
        <p:txBody>
          <a:bodyPr/>
          <a:lstStyle>
            <a:lvl1pPr>
              <a:defRPr/>
            </a:lvl1pPr>
          </a:lstStyle>
          <a:p>
            <a:pPr>
              <a:defRPr/>
            </a:pPr>
            <a:fld id="{A8E02B83-D7D0-411E-AAE2-A335720DE0FD}" type="slidenum">
              <a:rPr lang="en-US" altLang="en-US"/>
              <a:pPr>
                <a:defRPr/>
              </a:pPr>
              <a:t>‹#›</a:t>
            </a:fld>
            <a:endParaRPr lang="en-US" altLang="en-US"/>
          </a:p>
        </p:txBody>
      </p:sp>
    </p:spTree>
    <p:extLst>
      <p:ext uri="{BB962C8B-B14F-4D97-AF65-F5344CB8AC3E}">
        <p14:creationId xmlns:p14="http://schemas.microsoft.com/office/powerpoint/2010/main" val="3560420440"/>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62B52811-2895-4BBC-9F2B-B86EA15ECB0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7ED1BF3F-9FD5-493F-B87E-F7A2E04B466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077A2534-F568-4BA0-8BAC-48B9955BE1BE}"/>
              </a:ext>
            </a:extLst>
          </p:cNvPr>
          <p:cNvSpPr>
            <a:spLocks noGrp="1" noChangeArrowheads="1"/>
          </p:cNvSpPr>
          <p:nvPr>
            <p:ph type="sldNum" sz="quarter" idx="12"/>
          </p:nvPr>
        </p:nvSpPr>
        <p:spPr/>
        <p:txBody>
          <a:bodyPr/>
          <a:lstStyle>
            <a:lvl1pPr>
              <a:defRPr/>
            </a:lvl1pPr>
          </a:lstStyle>
          <a:p>
            <a:pPr>
              <a:defRPr/>
            </a:pPr>
            <a:fld id="{8556BD7A-3109-4691-81B5-D221B1EAB92C}" type="slidenum">
              <a:rPr lang="en-US" altLang="en-US"/>
              <a:pPr>
                <a:defRPr/>
              </a:pPr>
              <a:t>‹#›</a:t>
            </a:fld>
            <a:endParaRPr lang="en-US" altLang="en-US"/>
          </a:p>
        </p:txBody>
      </p:sp>
    </p:spTree>
    <p:extLst>
      <p:ext uri="{BB962C8B-B14F-4D97-AF65-F5344CB8AC3E}">
        <p14:creationId xmlns:p14="http://schemas.microsoft.com/office/powerpoint/2010/main" val="36737365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913A533D-B636-4FAD-8459-1CEB5D977DD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8D4B6C0-14AE-45A8-9A4F-296402132B82}"/>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FA116086-D5F5-4E76-96AA-C5355135A221}"/>
              </a:ext>
            </a:extLst>
          </p:cNvPr>
          <p:cNvSpPr>
            <a:spLocks noGrp="1" noChangeArrowheads="1"/>
          </p:cNvSpPr>
          <p:nvPr>
            <p:ph type="sldNum" sz="quarter" idx="12"/>
          </p:nvPr>
        </p:nvSpPr>
        <p:spPr/>
        <p:txBody>
          <a:bodyPr/>
          <a:lstStyle>
            <a:lvl1pPr>
              <a:defRPr/>
            </a:lvl1pPr>
          </a:lstStyle>
          <a:p>
            <a:pPr>
              <a:defRPr/>
            </a:pPr>
            <a:fld id="{46E7CCD3-CC07-4941-A53D-D30AE9C54BD2}" type="slidenum">
              <a:rPr lang="en-US" altLang="en-US"/>
              <a:pPr>
                <a:defRPr/>
              </a:pPr>
              <a:t>‹#›</a:t>
            </a:fld>
            <a:endParaRPr lang="en-US" altLang="en-US"/>
          </a:p>
        </p:txBody>
      </p:sp>
    </p:spTree>
    <p:extLst>
      <p:ext uri="{BB962C8B-B14F-4D97-AF65-F5344CB8AC3E}">
        <p14:creationId xmlns:p14="http://schemas.microsoft.com/office/powerpoint/2010/main" val="216025599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B53DF8EF-A0A1-4287-9708-6CB11DA5731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CE775622-5521-4BFF-ADB9-C5D7C57E4B6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735DDCEA-86E0-490C-9A81-045A0AE8D25B}"/>
              </a:ext>
            </a:extLst>
          </p:cNvPr>
          <p:cNvSpPr>
            <a:spLocks noGrp="1" noChangeArrowheads="1"/>
          </p:cNvSpPr>
          <p:nvPr>
            <p:ph type="sldNum" sz="quarter" idx="12"/>
          </p:nvPr>
        </p:nvSpPr>
        <p:spPr/>
        <p:txBody>
          <a:bodyPr/>
          <a:lstStyle>
            <a:lvl1pPr>
              <a:defRPr/>
            </a:lvl1pPr>
          </a:lstStyle>
          <a:p>
            <a:pPr>
              <a:defRPr/>
            </a:pPr>
            <a:fld id="{C6ED510C-BB1E-49F5-842F-A5D9A169CEB1}" type="slidenum">
              <a:rPr lang="en-US" altLang="en-US"/>
              <a:pPr>
                <a:defRPr/>
              </a:pPr>
              <a:t>‹#›</a:t>
            </a:fld>
            <a:endParaRPr lang="en-US" altLang="en-US"/>
          </a:p>
        </p:txBody>
      </p:sp>
    </p:spTree>
    <p:extLst>
      <p:ext uri="{BB962C8B-B14F-4D97-AF65-F5344CB8AC3E}">
        <p14:creationId xmlns:p14="http://schemas.microsoft.com/office/powerpoint/2010/main" val="3354842120"/>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BDD77F8F-F48D-44C5-86E3-5040E8DE584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5D51BFE9-1C71-4200-BF0F-3BF77AB29C4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6CACD2B8-4A16-455A-9D16-E141F40E5047}"/>
              </a:ext>
            </a:extLst>
          </p:cNvPr>
          <p:cNvSpPr>
            <a:spLocks noGrp="1" noChangeArrowheads="1"/>
          </p:cNvSpPr>
          <p:nvPr>
            <p:ph type="sldNum" sz="quarter" idx="12"/>
          </p:nvPr>
        </p:nvSpPr>
        <p:spPr/>
        <p:txBody>
          <a:bodyPr/>
          <a:lstStyle>
            <a:lvl1pPr>
              <a:defRPr/>
            </a:lvl1pPr>
          </a:lstStyle>
          <a:p>
            <a:pPr>
              <a:defRPr/>
            </a:pPr>
            <a:fld id="{E30E2BBD-63DD-4522-8C81-4F6582724FE7}" type="slidenum">
              <a:rPr lang="en-US" altLang="en-US"/>
              <a:pPr>
                <a:defRPr/>
              </a:pPr>
              <a:t>‹#›</a:t>
            </a:fld>
            <a:endParaRPr lang="en-US" altLang="en-US"/>
          </a:p>
        </p:txBody>
      </p:sp>
    </p:spTree>
    <p:extLst>
      <p:ext uri="{BB962C8B-B14F-4D97-AF65-F5344CB8AC3E}">
        <p14:creationId xmlns:p14="http://schemas.microsoft.com/office/powerpoint/2010/main" val="14595415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28CE488-1DA8-4962-A730-4150CDC1E44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48C340F1-4682-4B11-87B9-0DC5757DC2F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8FBB8942-FAC6-4EB6-B46D-3DAF22AE12F1}"/>
              </a:ext>
            </a:extLst>
          </p:cNvPr>
          <p:cNvSpPr>
            <a:spLocks noGrp="1" noChangeArrowheads="1"/>
          </p:cNvSpPr>
          <p:nvPr>
            <p:ph type="sldNum" sz="quarter" idx="12"/>
          </p:nvPr>
        </p:nvSpPr>
        <p:spPr/>
        <p:txBody>
          <a:bodyPr/>
          <a:lstStyle>
            <a:lvl1pPr>
              <a:defRPr/>
            </a:lvl1pPr>
          </a:lstStyle>
          <a:p>
            <a:pPr>
              <a:defRPr/>
            </a:pPr>
            <a:fld id="{FCA14EF8-9C75-4508-A4BE-CD528039644D}" type="slidenum">
              <a:rPr lang="en-US" altLang="en-US"/>
              <a:pPr>
                <a:defRPr/>
              </a:pPr>
              <a:t>‹#›</a:t>
            </a:fld>
            <a:endParaRPr lang="en-US" altLang="en-US"/>
          </a:p>
        </p:txBody>
      </p:sp>
    </p:spTree>
    <p:extLst>
      <p:ext uri="{BB962C8B-B14F-4D97-AF65-F5344CB8AC3E}">
        <p14:creationId xmlns:p14="http://schemas.microsoft.com/office/powerpoint/2010/main" val="419420825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C7594822-37A4-422E-9220-2E42DFE815AA}"/>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6F53945-EDE9-40F2-B189-B4BD87EEEA8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C52D48FF-2C66-4F6D-917D-B946C0E688F4}"/>
              </a:ext>
            </a:extLst>
          </p:cNvPr>
          <p:cNvSpPr>
            <a:spLocks noGrp="1" noChangeArrowheads="1"/>
          </p:cNvSpPr>
          <p:nvPr>
            <p:ph type="sldNum" sz="quarter" idx="12"/>
          </p:nvPr>
        </p:nvSpPr>
        <p:spPr/>
        <p:txBody>
          <a:bodyPr/>
          <a:lstStyle>
            <a:lvl1pPr>
              <a:defRPr/>
            </a:lvl1pPr>
          </a:lstStyle>
          <a:p>
            <a:pPr>
              <a:defRPr/>
            </a:pPr>
            <a:fld id="{04C270D5-1546-4B3D-BF47-3393CEE93C6A}" type="slidenum">
              <a:rPr lang="en-US" altLang="en-US"/>
              <a:pPr>
                <a:defRPr/>
              </a:pPr>
              <a:t>‹#›</a:t>
            </a:fld>
            <a:endParaRPr lang="en-US" altLang="en-US"/>
          </a:p>
        </p:txBody>
      </p:sp>
    </p:spTree>
    <p:extLst>
      <p:ext uri="{BB962C8B-B14F-4D97-AF65-F5344CB8AC3E}">
        <p14:creationId xmlns:p14="http://schemas.microsoft.com/office/powerpoint/2010/main" val="566984909"/>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8BF2B9A5-D92A-477A-8B79-3661B9D5790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AACFCB8A-D891-47DF-B6EF-62994E0CC819}"/>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E850B521-218A-4BB1-832B-B8F21D64E80B}"/>
              </a:ext>
            </a:extLst>
          </p:cNvPr>
          <p:cNvSpPr>
            <a:spLocks noGrp="1" noChangeArrowheads="1"/>
          </p:cNvSpPr>
          <p:nvPr>
            <p:ph type="sldNum" sz="quarter" idx="12"/>
          </p:nvPr>
        </p:nvSpPr>
        <p:spPr/>
        <p:txBody>
          <a:bodyPr/>
          <a:lstStyle>
            <a:lvl1pPr>
              <a:defRPr/>
            </a:lvl1pPr>
          </a:lstStyle>
          <a:p>
            <a:pPr>
              <a:defRPr/>
            </a:pPr>
            <a:fld id="{7D2143A5-EAAE-4149-AE4C-D3512FB01774}" type="slidenum">
              <a:rPr lang="en-US" altLang="en-US"/>
              <a:pPr>
                <a:defRPr/>
              </a:pPr>
              <a:t>‹#›</a:t>
            </a:fld>
            <a:endParaRPr lang="en-US" altLang="en-US"/>
          </a:p>
        </p:txBody>
      </p:sp>
    </p:spTree>
    <p:extLst>
      <p:ext uri="{BB962C8B-B14F-4D97-AF65-F5344CB8AC3E}">
        <p14:creationId xmlns:p14="http://schemas.microsoft.com/office/powerpoint/2010/main" val="152503898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709A5AF-E14B-4BD1-A1E0-C7C81ECD4964}"/>
              </a:ext>
            </a:extLst>
          </p:cNvPr>
          <p:cNvGrpSpPr>
            <a:grpSpLocks/>
          </p:cNvGrpSpPr>
          <p:nvPr/>
        </p:nvGrpSpPr>
        <p:grpSpPr bwMode="auto">
          <a:xfrm>
            <a:off x="457200" y="992188"/>
            <a:ext cx="8153400" cy="1600200"/>
            <a:chOff x="288" y="625"/>
            <a:chExt cx="5136" cy="1008"/>
          </a:xfrm>
        </p:grpSpPr>
        <p:sp>
          <p:nvSpPr>
            <p:cNvPr id="1032" name="Arc 3">
              <a:extLst>
                <a:ext uri="{FF2B5EF4-FFF2-40B4-BE49-F238E27FC236}">
                  <a16:creationId xmlns:a16="http://schemas.microsoft.com/office/drawing/2014/main" id="{835F7A28-9058-430C-936F-35CFD3BE79CE}"/>
                </a:ext>
              </a:extLst>
            </p:cNvPr>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3" name="Arc 4">
              <a:extLst>
                <a:ext uri="{FF2B5EF4-FFF2-40B4-BE49-F238E27FC236}">
                  <a16:creationId xmlns:a16="http://schemas.microsoft.com/office/drawing/2014/main" id="{D956D8B0-2650-4B36-8C14-4BC2C64989F0}"/>
                </a:ext>
              </a:extLst>
            </p:cNvPr>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4" name="Arc 5">
              <a:extLst>
                <a:ext uri="{FF2B5EF4-FFF2-40B4-BE49-F238E27FC236}">
                  <a16:creationId xmlns:a16="http://schemas.microsoft.com/office/drawing/2014/main" id="{0C76F390-31F9-4BD6-AE98-75C4476FA634}"/>
                </a:ext>
              </a:extLst>
            </p:cNvPr>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5" name="AutoShape 6">
              <a:extLst>
                <a:ext uri="{FF2B5EF4-FFF2-40B4-BE49-F238E27FC236}">
                  <a16:creationId xmlns:a16="http://schemas.microsoft.com/office/drawing/2014/main" id="{70EC34A9-2B6F-4F81-A91A-D09D24278505}"/>
                </a:ext>
              </a:extLst>
            </p:cNvPr>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p:spPr>
          <p:txBody>
            <a:bodyPr wrap="none" anchor="ctr"/>
            <a:lstStyle>
              <a:lvl1pPr>
                <a:defRPr sz="1400">
                  <a:solidFill>
                    <a:schemeClr val="tx1"/>
                  </a:solidFill>
                  <a:latin typeface="Times New Roman" panose="02020603050405020304" pitchFamily="18" charset="0"/>
                </a:defRPr>
              </a:lvl1pPr>
              <a:lvl2pPr marL="742950" indent="-285750">
                <a:defRPr sz="1400">
                  <a:solidFill>
                    <a:schemeClr val="tx1"/>
                  </a:solidFill>
                  <a:latin typeface="Times New Roman" panose="02020603050405020304" pitchFamily="18" charset="0"/>
                </a:defRPr>
              </a:lvl2pPr>
              <a:lvl3pPr marL="1143000" indent="-228600">
                <a:defRPr sz="1400">
                  <a:solidFill>
                    <a:schemeClr val="tx1"/>
                  </a:solidFill>
                  <a:latin typeface="Times New Roman" panose="02020603050405020304" pitchFamily="18" charset="0"/>
                </a:defRPr>
              </a:lvl3pPr>
              <a:lvl4pPr marL="1600200" indent="-228600">
                <a:defRPr sz="1400">
                  <a:solidFill>
                    <a:schemeClr val="tx1"/>
                  </a:solidFill>
                  <a:latin typeface="Times New Roman" panose="02020603050405020304" pitchFamily="18" charset="0"/>
                </a:defRPr>
              </a:lvl4pPr>
              <a:lvl5pPr marL="2057400" indent="-22860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eaLnBrk="1" hangingPunct="1">
                <a:defRPr/>
              </a:pPr>
              <a:endParaRPr lang="en-US" altLang="en-US"/>
            </a:p>
          </p:txBody>
        </p:sp>
      </p:grpSp>
      <p:sp>
        <p:nvSpPr>
          <p:cNvPr id="1027" name="Rectangle 7">
            <a:extLst>
              <a:ext uri="{FF2B5EF4-FFF2-40B4-BE49-F238E27FC236}">
                <a16:creationId xmlns:a16="http://schemas.microsoft.com/office/drawing/2014/main" id="{07B2CD1C-24C0-410C-B872-8221910886D0}"/>
              </a:ext>
            </a:extLst>
          </p:cNvPr>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028" name="Rectangle 8">
            <a:extLst>
              <a:ext uri="{FF2B5EF4-FFF2-40B4-BE49-F238E27FC236}">
                <a16:creationId xmlns:a16="http://schemas.microsoft.com/office/drawing/2014/main" id="{FAA7DCED-1BC8-442D-995B-44809AC18F35}"/>
              </a:ext>
            </a:extLst>
          </p:cNvPr>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041" name="Rectangle 9">
            <a:extLst>
              <a:ext uri="{FF2B5EF4-FFF2-40B4-BE49-F238E27FC236}">
                <a16:creationId xmlns:a16="http://schemas.microsoft.com/office/drawing/2014/main" id="{403B978A-2D91-46FF-9207-F06190829682}"/>
              </a:ext>
            </a:extLst>
          </p:cNvPr>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a:latin typeface="Arial" pitchFamily="34" charset="0"/>
              </a:defRPr>
            </a:lvl1pPr>
          </a:lstStyle>
          <a:p>
            <a:pPr>
              <a:defRPr/>
            </a:pPr>
            <a:endParaRPr lang="en-US"/>
          </a:p>
        </p:txBody>
      </p:sp>
      <p:sp>
        <p:nvSpPr>
          <p:cNvPr id="44042" name="Rectangle 10">
            <a:extLst>
              <a:ext uri="{FF2B5EF4-FFF2-40B4-BE49-F238E27FC236}">
                <a16:creationId xmlns:a16="http://schemas.microsoft.com/office/drawing/2014/main" id="{65696FCB-EF28-4EFF-BD93-EBDBEA6455BB}"/>
              </a:ext>
            </a:extLst>
          </p:cNvPr>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a:latin typeface="Arial" pitchFamily="34" charset="0"/>
              </a:defRPr>
            </a:lvl1pPr>
          </a:lstStyle>
          <a:p>
            <a:pPr>
              <a:defRPr/>
            </a:pPr>
            <a:endParaRPr lang="en-US"/>
          </a:p>
        </p:txBody>
      </p:sp>
      <p:sp>
        <p:nvSpPr>
          <p:cNvPr id="44043" name="Rectangle 11">
            <a:extLst>
              <a:ext uri="{FF2B5EF4-FFF2-40B4-BE49-F238E27FC236}">
                <a16:creationId xmlns:a16="http://schemas.microsoft.com/office/drawing/2014/main" id="{B16387B7-4596-4C89-984C-9C8DF6EFFE5F}"/>
              </a:ext>
            </a:extLst>
          </p:cNvPr>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a:latin typeface="Arial" panose="020B0604020202020204" pitchFamily="34" charset="0"/>
              </a:defRPr>
            </a:lvl1pPr>
          </a:lstStyle>
          <a:p>
            <a:pPr>
              <a:defRPr/>
            </a:pPr>
            <a:fld id="{36D2781C-878B-472D-AB95-FD944F013140}"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8" charset="0"/>
        </a:defRPr>
      </a:lvl2pPr>
      <a:lvl3pPr algn="r" rtl="0" eaLnBrk="0" fontAlgn="base" hangingPunct="0">
        <a:spcBef>
          <a:spcPct val="0"/>
        </a:spcBef>
        <a:spcAft>
          <a:spcPct val="0"/>
        </a:spcAft>
        <a:defRPr sz="4400" i="1">
          <a:solidFill>
            <a:schemeClr val="tx2"/>
          </a:solidFill>
          <a:latin typeface="Times New Roman" pitchFamily="18" charset="0"/>
        </a:defRPr>
      </a:lvl3pPr>
      <a:lvl4pPr algn="r" rtl="0" eaLnBrk="0" fontAlgn="base" hangingPunct="0">
        <a:spcBef>
          <a:spcPct val="0"/>
        </a:spcBef>
        <a:spcAft>
          <a:spcPct val="0"/>
        </a:spcAft>
        <a:defRPr sz="4400" i="1">
          <a:solidFill>
            <a:schemeClr val="tx2"/>
          </a:solidFill>
          <a:latin typeface="Times New Roman" pitchFamily="18" charset="0"/>
        </a:defRPr>
      </a:lvl4pPr>
      <a:lvl5pPr algn="r" rtl="0" eaLnBrk="0" fontAlgn="base" hangingPunct="0">
        <a:spcBef>
          <a:spcPct val="0"/>
        </a:spcBef>
        <a:spcAft>
          <a:spcPct val="0"/>
        </a:spcAft>
        <a:defRPr sz="4400" i="1">
          <a:solidFill>
            <a:schemeClr val="tx2"/>
          </a:solidFill>
          <a:latin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webserver.rilegislature.gov/Statutes/TITLE12/12-1.1/12-1.1-7.htm" TargetMode="External"/><Relationship Id="rId3" Type="http://schemas.openxmlformats.org/officeDocument/2006/relationships/hyperlink" Target="http://webserver.rilegislature.gov/Statutes/TITLE12/12-1.1/12-1.1-2.htm" TargetMode="External"/><Relationship Id="rId7" Type="http://schemas.openxmlformats.org/officeDocument/2006/relationships/hyperlink" Target="http://webserver.rilegislature.gov/Statutes/TITLE12/12-1.1/12-1.1-6.htm" TargetMode="External"/><Relationship Id="rId2" Type="http://schemas.openxmlformats.org/officeDocument/2006/relationships/hyperlink" Target="http://webserver.rilegislature.gov/Statutes/TITLE12/12-1.1/12-1.1-1.htm" TargetMode="External"/><Relationship Id="rId1" Type="http://schemas.openxmlformats.org/officeDocument/2006/relationships/slideLayout" Target="../slideLayouts/slideLayout4.xml"/><Relationship Id="rId6" Type="http://schemas.openxmlformats.org/officeDocument/2006/relationships/hyperlink" Target="http://webserver.rilegislature.gov/Statutes/TITLE12/12-1.1/12-1.1-5.htm" TargetMode="External"/><Relationship Id="rId11" Type="http://schemas.openxmlformats.org/officeDocument/2006/relationships/hyperlink" Target="http://webserver.rilegislature.gov/Statutes/TITLE12/12-1.1/12-1.1-10.htm" TargetMode="External"/><Relationship Id="rId5" Type="http://schemas.openxmlformats.org/officeDocument/2006/relationships/hyperlink" Target="http://webserver.rilegislature.gov/Statutes/TITLE12/12-1.1/12-1.1-4.htm" TargetMode="External"/><Relationship Id="rId10" Type="http://schemas.openxmlformats.org/officeDocument/2006/relationships/hyperlink" Target="http://webserver.rilegislature.gov/Statutes/TITLE12/12-1.1/12-1.1-9.htm" TargetMode="External"/><Relationship Id="rId4" Type="http://schemas.openxmlformats.org/officeDocument/2006/relationships/hyperlink" Target="http://webserver.rilegislature.gov/Statutes/TITLE12/12-1.1/12-1.1-3.htm" TargetMode="External"/><Relationship Id="rId9" Type="http://schemas.openxmlformats.org/officeDocument/2006/relationships/hyperlink" Target="http://webserver.rilegislature.gov/Statutes/TITLE12/12-1.1/12-1.1-8.ht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ebserver.rilegislature.gov/Statutes/TITLE12/12-1.2/12-1.2-7.htm" TargetMode="External"/><Relationship Id="rId3" Type="http://schemas.openxmlformats.org/officeDocument/2006/relationships/hyperlink" Target="http://webserver.rilegislature.gov/Statutes/TITLE12/12-1.2/12-1.2-2.htm" TargetMode="External"/><Relationship Id="rId7" Type="http://schemas.openxmlformats.org/officeDocument/2006/relationships/hyperlink" Target="http://webserver.rilegislature.gov/Statutes/TITLE12/12-1.2/12-1.2-6.htm" TargetMode="External"/><Relationship Id="rId2" Type="http://schemas.openxmlformats.org/officeDocument/2006/relationships/hyperlink" Target="http://webserver.rilegislature.gov/Statutes/TITLE12/12-1.2/12-1.2-1.htm" TargetMode="External"/><Relationship Id="rId1" Type="http://schemas.openxmlformats.org/officeDocument/2006/relationships/slideLayout" Target="../slideLayouts/slideLayout2.xml"/><Relationship Id="rId6" Type="http://schemas.openxmlformats.org/officeDocument/2006/relationships/hyperlink" Target="http://webserver.rilegislature.gov/Statutes/TITLE12/12-1.2/12-1.2-5.htm" TargetMode="External"/><Relationship Id="rId5" Type="http://schemas.openxmlformats.org/officeDocument/2006/relationships/hyperlink" Target="http://webserver.rilegislature.gov/Statutes/TITLE12/12-1.2/12-1.2-4.htm" TargetMode="External"/><Relationship Id="rId4" Type="http://schemas.openxmlformats.org/officeDocument/2006/relationships/hyperlink" Target="http://webserver.rilegislature.gov/Statutes/TITLE12/12-1.2/12-1.2-3.ht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http://en.wikipedia.org/wiki/File:NCIS_title.jpg" TargetMode="Externa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ites.bergen.org/ISTF/0185/component2.htm"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47.jpeg"/><Relationship Id="rId3" Type="http://schemas.openxmlformats.org/officeDocument/2006/relationships/image" Target="../media/image32.jpeg"/><Relationship Id="rId21" Type="http://schemas.openxmlformats.org/officeDocument/2006/relationships/image" Target="../media/image50.jpeg"/><Relationship Id="rId7" Type="http://schemas.openxmlformats.org/officeDocument/2006/relationships/image" Target="../media/image36.png"/><Relationship Id="rId12" Type="http://schemas.openxmlformats.org/officeDocument/2006/relationships/image" Target="../media/image41.jpeg"/><Relationship Id="rId17" Type="http://schemas.openxmlformats.org/officeDocument/2006/relationships/image" Target="../media/image46.jpeg"/><Relationship Id="rId25" Type="http://schemas.openxmlformats.org/officeDocument/2006/relationships/image" Target="../media/image54.jpeg"/><Relationship Id="rId2" Type="http://schemas.openxmlformats.org/officeDocument/2006/relationships/image" Target="../media/image31.jpeg"/><Relationship Id="rId16" Type="http://schemas.openxmlformats.org/officeDocument/2006/relationships/image" Target="../media/image45.png"/><Relationship Id="rId20"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24" Type="http://schemas.openxmlformats.org/officeDocument/2006/relationships/image" Target="../media/image53.jpeg"/><Relationship Id="rId5" Type="http://schemas.openxmlformats.org/officeDocument/2006/relationships/image" Target="../media/image34.jpeg"/><Relationship Id="rId15" Type="http://schemas.openxmlformats.org/officeDocument/2006/relationships/image" Target="../media/image44.png"/><Relationship Id="rId23" Type="http://schemas.openxmlformats.org/officeDocument/2006/relationships/image" Target="../media/image52.jpeg"/><Relationship Id="rId10" Type="http://schemas.openxmlformats.org/officeDocument/2006/relationships/image" Target="../media/image39.png"/><Relationship Id="rId19" Type="http://schemas.openxmlformats.org/officeDocument/2006/relationships/image" Target="../media/image48.jpe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jpeg"/><Relationship Id="rId22"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energetics.chm.uri.edu/" TargetMode="External"/><Relationship Id="rId2" Type="http://schemas.openxmlformats.org/officeDocument/2006/relationships/hyperlink" Target="https://www.chm.uri.edu/forensics/seminars.php" TargetMode="External"/><Relationship Id="rId1" Type="http://schemas.openxmlformats.org/officeDocument/2006/relationships/slideLayout" Target="../slideLayouts/slideLayout1.xml"/><Relationship Id="rId4" Type="http://schemas.openxmlformats.org/officeDocument/2006/relationships/hyperlink" Target="https://web.uri.edu/cs/dfcsc/"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4818" name="Rectangle 2">
            <a:extLst>
              <a:ext uri="{FF2B5EF4-FFF2-40B4-BE49-F238E27FC236}">
                <a16:creationId xmlns:a16="http://schemas.microsoft.com/office/drawing/2014/main" id="{4EFE8562-A345-4F5F-ABBE-C5BE6F38ACBB}"/>
              </a:ext>
            </a:extLst>
          </p:cNvPr>
          <p:cNvSpPr>
            <a:spLocks noGrp="1" noChangeArrowheads="1"/>
          </p:cNvSpPr>
          <p:nvPr>
            <p:ph type="ctrTitle"/>
          </p:nvPr>
        </p:nvSpPr>
        <p:spPr>
          <a:xfrm>
            <a:off x="228600" y="228600"/>
            <a:ext cx="8763000" cy="3733800"/>
          </a:xfrm>
        </p:spPr>
        <p:txBody>
          <a:bodyPr/>
          <a:lstStyle/>
          <a:p>
            <a:pPr algn="ctr" eaLnBrk="1" hangingPunct="1"/>
            <a:r>
              <a:rPr lang="en-US" altLang="en-US" sz="7200" dirty="0">
                <a:latin typeface="Poster Bodoni" charset="0"/>
              </a:rPr>
              <a:t>The Rhode Island </a:t>
            </a:r>
            <a:br>
              <a:rPr lang="en-US" altLang="en-US" sz="7200" dirty="0">
                <a:latin typeface="Poster Bodoni" charset="0"/>
              </a:rPr>
            </a:br>
            <a:r>
              <a:rPr lang="en-US" altLang="en-US" sz="7200" dirty="0">
                <a:latin typeface="Poster Bodoni" charset="0"/>
              </a:rPr>
              <a:t>State Crime Lab:</a:t>
            </a:r>
            <a:br>
              <a:rPr lang="en-US" altLang="en-US" sz="7200" dirty="0">
                <a:latin typeface="Poster Bodoni" charset="0"/>
              </a:rPr>
            </a:br>
            <a:r>
              <a:rPr lang="en-US" altLang="en-US" sz="4800" dirty="0">
                <a:latin typeface="Poster Bodoni" charset="0"/>
              </a:rPr>
              <a:t>Forensic </a:t>
            </a:r>
            <a:r>
              <a:rPr lang="en-US" altLang="en-US" sz="4800" dirty="0" err="1">
                <a:latin typeface="Poster Bodoni" charset="0"/>
              </a:rPr>
              <a:t>Examinations@URI</a:t>
            </a:r>
            <a:br>
              <a:rPr lang="en-US" altLang="en-US" sz="4800" dirty="0">
                <a:latin typeface="Poster Bodoni" charset="0"/>
              </a:rPr>
            </a:br>
            <a:endParaRPr lang="en-US" altLang="en-US" sz="4800" dirty="0">
              <a:latin typeface="Poster Bodoni" charset="0"/>
            </a:endParaRPr>
          </a:p>
        </p:txBody>
      </p:sp>
      <p:sp>
        <p:nvSpPr>
          <p:cNvPr id="674819" name="Rectangle 3">
            <a:extLst>
              <a:ext uri="{FF2B5EF4-FFF2-40B4-BE49-F238E27FC236}">
                <a16:creationId xmlns:a16="http://schemas.microsoft.com/office/drawing/2014/main" id="{51AB5A72-E036-46B2-A580-B4CEDEFCE2B6}"/>
              </a:ext>
            </a:extLst>
          </p:cNvPr>
          <p:cNvSpPr>
            <a:spLocks noGrp="1" noChangeArrowheads="1"/>
          </p:cNvSpPr>
          <p:nvPr>
            <p:ph type="subTitle" idx="1"/>
          </p:nvPr>
        </p:nvSpPr>
        <p:spPr>
          <a:xfrm>
            <a:off x="2057400" y="4343400"/>
            <a:ext cx="7086600" cy="2362200"/>
          </a:xfrm>
        </p:spPr>
        <p:txBody>
          <a:bodyPr/>
          <a:lstStyle/>
          <a:p>
            <a:pPr eaLnBrk="1" hangingPunct="1"/>
            <a:r>
              <a:rPr lang="en-US" altLang="en-US" dirty="0"/>
              <a:t>Dennis C. Hilliard, </a:t>
            </a:r>
            <a:r>
              <a:rPr lang="en-US" altLang="en-US" sz="2400" dirty="0"/>
              <a:t>M.S.</a:t>
            </a:r>
          </a:p>
          <a:p>
            <a:pPr eaLnBrk="1" hangingPunct="1"/>
            <a:r>
              <a:rPr lang="en-US" altLang="en-US" sz="2400" dirty="0"/>
              <a:t>Director – RI State Crime Laboratory</a:t>
            </a:r>
          </a:p>
          <a:p>
            <a:pPr eaLnBrk="1" hangingPunct="1"/>
            <a:r>
              <a:rPr lang="en-US" altLang="en-US" sz="2400" dirty="0"/>
              <a:t>Co-Director – URI Forensic Science Partnership</a:t>
            </a:r>
          </a:p>
          <a:p>
            <a:pPr eaLnBrk="1" hangingPunct="1"/>
            <a:r>
              <a:rPr lang="en-US" altLang="en-US" sz="2400" dirty="0"/>
              <a:t>Adj. Professor – College of Pharmacy, URI</a:t>
            </a:r>
          </a:p>
          <a:p>
            <a:pPr eaLnBrk="1" hangingPunct="1"/>
            <a:r>
              <a:rPr lang="en-US" altLang="en-US" sz="2400" dirty="0"/>
              <a:t>https://web.uri.edu/riscl/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74818"/>
                                        </p:tgtEl>
                                        <p:attrNameLst>
                                          <p:attrName>style.visibility</p:attrName>
                                        </p:attrNameLst>
                                      </p:cBhvr>
                                      <p:to>
                                        <p:strVal val="visible"/>
                                      </p:to>
                                    </p:set>
                                    <p:anim calcmode="lin" valueType="num">
                                      <p:cBhvr additive="base">
                                        <p:cTn id="7" dur="500" fill="hold"/>
                                        <p:tgtEl>
                                          <p:spTgt spid="674818"/>
                                        </p:tgtEl>
                                        <p:attrNameLst>
                                          <p:attrName>ppt_x</p:attrName>
                                        </p:attrNameLst>
                                      </p:cBhvr>
                                      <p:tavLst>
                                        <p:tav tm="0">
                                          <p:val>
                                            <p:strVal val="#ppt_x"/>
                                          </p:val>
                                        </p:tav>
                                        <p:tav tm="100000">
                                          <p:val>
                                            <p:strVal val="#ppt_x"/>
                                          </p:val>
                                        </p:tav>
                                      </p:tavLst>
                                    </p:anim>
                                    <p:anim calcmode="lin" valueType="num">
                                      <p:cBhvr additive="base">
                                        <p:cTn id="8" dur="500" fill="hold"/>
                                        <p:tgtEl>
                                          <p:spTgt spid="67481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674819"/>
                                        </p:tgtEl>
                                        <p:attrNameLst>
                                          <p:attrName>style.visibility</p:attrName>
                                        </p:attrNameLst>
                                      </p:cBhvr>
                                      <p:to>
                                        <p:strVal val="visible"/>
                                      </p:to>
                                    </p:set>
                                    <p:animEffect transition="in" filter="dissolve">
                                      <p:cBhvr>
                                        <p:cTn id="12" dur="500"/>
                                        <p:tgtEl>
                                          <p:spTgt spid="67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8" grpId="0" autoUpdateAnimBg="0"/>
      <p:bldP spid="67481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08C1-6C84-49F4-A273-6977ED80005B}"/>
              </a:ext>
            </a:extLst>
          </p:cNvPr>
          <p:cNvSpPr>
            <a:spLocks noGrp="1"/>
          </p:cNvSpPr>
          <p:nvPr>
            <p:ph type="ctrTitle" sz="quarter"/>
          </p:nvPr>
        </p:nvSpPr>
        <p:spPr>
          <a:xfrm>
            <a:off x="609600" y="533400"/>
            <a:ext cx="7772400" cy="1143000"/>
          </a:xfrm>
        </p:spPr>
        <p:txBody>
          <a:bodyPr/>
          <a:lstStyle/>
          <a:p>
            <a:pPr algn="ctr"/>
            <a:r>
              <a:rPr lang="en-US" i="0" dirty="0"/>
              <a:t>HISTORY</a:t>
            </a:r>
          </a:p>
        </p:txBody>
      </p:sp>
      <p:sp>
        <p:nvSpPr>
          <p:cNvPr id="3" name="Subtitle 2">
            <a:extLst>
              <a:ext uri="{FF2B5EF4-FFF2-40B4-BE49-F238E27FC236}">
                <a16:creationId xmlns:a16="http://schemas.microsoft.com/office/drawing/2014/main" id="{5F413DD4-6578-4F7B-B613-8EF5056C0C3F}"/>
              </a:ext>
            </a:extLst>
          </p:cNvPr>
          <p:cNvSpPr>
            <a:spLocks noGrp="1"/>
          </p:cNvSpPr>
          <p:nvPr>
            <p:ph type="subTitle" sz="quarter" idx="1"/>
          </p:nvPr>
        </p:nvSpPr>
        <p:spPr>
          <a:xfrm>
            <a:off x="762000" y="2057400"/>
            <a:ext cx="7391400" cy="4343400"/>
          </a:xfrm>
        </p:spPr>
        <p:txBody>
          <a:bodyPr/>
          <a:lstStyle/>
          <a:p>
            <a:pPr algn="l"/>
            <a:r>
              <a:rPr lang="en-US" dirty="0"/>
              <a:t>*Laboratories for Scientific Criminal Investigations: Dr. Harrison 1953*-1969</a:t>
            </a:r>
          </a:p>
          <a:p>
            <a:pPr algn="l"/>
            <a:r>
              <a:rPr lang="en-US" sz="2400" dirty="0"/>
              <a:t>URI, part of Dr. Harrison’s work.</a:t>
            </a:r>
          </a:p>
          <a:p>
            <a:pPr algn="l"/>
            <a:r>
              <a:rPr lang="en-US" dirty="0"/>
              <a:t>*Laboratories for Scientific Criminal Investigations: Dr. </a:t>
            </a:r>
            <a:r>
              <a:rPr lang="en-US" dirty="0" err="1"/>
              <a:t>DeFanti</a:t>
            </a:r>
            <a:r>
              <a:rPr lang="en-US" dirty="0"/>
              <a:t> 1970-1978</a:t>
            </a:r>
          </a:p>
          <a:p>
            <a:pPr algn="l"/>
            <a:r>
              <a:rPr lang="en-US" sz="2400" dirty="0"/>
              <a:t>URI, part of Dr. </a:t>
            </a:r>
            <a:r>
              <a:rPr lang="en-US" sz="2400" dirty="0" err="1"/>
              <a:t>DeFanti’s</a:t>
            </a:r>
            <a:r>
              <a:rPr lang="en-US" sz="2400" dirty="0"/>
              <a:t> work + LEAA Grant funds</a:t>
            </a:r>
          </a:p>
          <a:p>
            <a:pPr algn="l"/>
            <a:r>
              <a:rPr lang="en-US" sz="2400" dirty="0"/>
              <a:t> </a:t>
            </a:r>
            <a:r>
              <a:rPr lang="en-US" dirty="0"/>
              <a:t>*State Crime Laboratory Commission and State Crime Laboratory Legislation 1978</a:t>
            </a:r>
          </a:p>
        </p:txBody>
      </p:sp>
    </p:spTree>
    <p:extLst>
      <p:ext uri="{BB962C8B-B14F-4D97-AF65-F5344CB8AC3E}">
        <p14:creationId xmlns:p14="http://schemas.microsoft.com/office/powerpoint/2010/main" val="1880091997"/>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1089-F9AD-440E-9A30-7678E1D109EF}"/>
              </a:ext>
            </a:extLst>
          </p:cNvPr>
          <p:cNvSpPr>
            <a:spLocks noGrp="1"/>
          </p:cNvSpPr>
          <p:nvPr>
            <p:ph type="ctrTitle" sz="quarter"/>
          </p:nvPr>
        </p:nvSpPr>
        <p:spPr>
          <a:xfrm>
            <a:off x="685800" y="381000"/>
            <a:ext cx="7772400" cy="1143000"/>
          </a:xfrm>
        </p:spPr>
        <p:txBody>
          <a:bodyPr/>
          <a:lstStyle/>
          <a:p>
            <a:pPr algn="ctr"/>
            <a:r>
              <a:rPr lang="en-US" i="0" dirty="0"/>
              <a:t>HISTORY</a:t>
            </a:r>
          </a:p>
        </p:txBody>
      </p:sp>
      <p:sp>
        <p:nvSpPr>
          <p:cNvPr id="3" name="Subtitle 2">
            <a:extLst>
              <a:ext uri="{FF2B5EF4-FFF2-40B4-BE49-F238E27FC236}">
                <a16:creationId xmlns:a16="http://schemas.microsoft.com/office/drawing/2014/main" id="{37F50509-BF3C-4B59-B2C0-A978BF3356C1}"/>
              </a:ext>
            </a:extLst>
          </p:cNvPr>
          <p:cNvSpPr>
            <a:spLocks noGrp="1"/>
          </p:cNvSpPr>
          <p:nvPr>
            <p:ph type="subTitle" sz="quarter" idx="1"/>
          </p:nvPr>
        </p:nvSpPr>
        <p:spPr>
          <a:xfrm>
            <a:off x="838200" y="1676400"/>
            <a:ext cx="7620000" cy="4419600"/>
          </a:xfrm>
        </p:spPr>
        <p:txBody>
          <a:bodyPr/>
          <a:lstStyle/>
          <a:p>
            <a:pPr algn="l"/>
            <a:r>
              <a:rPr lang="en-US" dirty="0"/>
              <a:t>1978: LEAA Program discontinued: </a:t>
            </a:r>
          </a:p>
          <a:p>
            <a:pPr algn="l"/>
            <a:r>
              <a:rPr lang="en-US" dirty="0"/>
              <a:t>RI Legislation created the State Crime Laboratory Commission (1</a:t>
            </a:r>
            <a:r>
              <a:rPr lang="en-US" baseline="30000" dirty="0"/>
              <a:t>st</a:t>
            </a:r>
            <a:r>
              <a:rPr lang="en-US" dirty="0"/>
              <a:t> in the US) and the State Crime Laboratory at URI.</a:t>
            </a:r>
          </a:p>
          <a:p>
            <a:pPr algn="l"/>
            <a:r>
              <a:rPr lang="en-US" sz="2800" dirty="0"/>
              <a:t>Start-up funds provided and a per case cost was established to charge agencies that used the Laboratory services: $150 per case and $100 per court testimony. Start-up funds to be repaid after five years. Cities and towns did not pay for service.</a:t>
            </a:r>
          </a:p>
        </p:txBody>
      </p:sp>
    </p:spTree>
    <p:extLst>
      <p:ext uri="{BB962C8B-B14F-4D97-AF65-F5344CB8AC3E}">
        <p14:creationId xmlns:p14="http://schemas.microsoft.com/office/powerpoint/2010/main" val="592518195"/>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50C7-880F-4908-858A-6AC3DE8AE809}"/>
              </a:ext>
            </a:extLst>
          </p:cNvPr>
          <p:cNvSpPr>
            <a:spLocks noGrp="1"/>
          </p:cNvSpPr>
          <p:nvPr>
            <p:ph type="title"/>
          </p:nvPr>
        </p:nvSpPr>
        <p:spPr>
          <a:xfrm>
            <a:off x="685800" y="381000"/>
            <a:ext cx="7772400" cy="1295400"/>
          </a:xfrm>
        </p:spPr>
        <p:txBody>
          <a:bodyPr/>
          <a:lstStyle/>
          <a:p>
            <a:pPr algn="ctr"/>
            <a:r>
              <a:rPr lang="en-US" b="1" i="0" dirty="0"/>
              <a:t>Title 12</a:t>
            </a:r>
            <a:br>
              <a:rPr lang="en-US" b="1" i="0" dirty="0"/>
            </a:br>
            <a:r>
              <a:rPr lang="en-US" b="1" i="0" dirty="0"/>
              <a:t>Criminal Procedure </a:t>
            </a:r>
            <a:endParaRPr lang="en-US" i="0" dirty="0"/>
          </a:p>
        </p:txBody>
      </p:sp>
      <p:sp>
        <p:nvSpPr>
          <p:cNvPr id="3" name="Content Placeholder 2">
            <a:extLst>
              <a:ext uri="{FF2B5EF4-FFF2-40B4-BE49-F238E27FC236}">
                <a16:creationId xmlns:a16="http://schemas.microsoft.com/office/drawing/2014/main" id="{671644B3-AE75-4E3E-9591-B2CA8BDD2A05}"/>
              </a:ext>
            </a:extLst>
          </p:cNvPr>
          <p:cNvSpPr>
            <a:spLocks noGrp="1"/>
          </p:cNvSpPr>
          <p:nvPr>
            <p:ph sz="half" idx="1"/>
          </p:nvPr>
        </p:nvSpPr>
        <p:spPr>
          <a:xfrm>
            <a:off x="704850" y="1828800"/>
            <a:ext cx="7924800" cy="4419600"/>
          </a:xfrm>
        </p:spPr>
        <p:txBody>
          <a:bodyPr/>
          <a:lstStyle/>
          <a:p>
            <a:r>
              <a:rPr lang="en-US" b="1" dirty="0"/>
              <a:t>State Crime Laboratory Commission </a:t>
            </a:r>
          </a:p>
          <a:p>
            <a:pPr marL="0" marR="0">
              <a:spcBef>
                <a:spcPts val="0"/>
              </a:spcBef>
              <a:spcAft>
                <a:spcPts val="0"/>
              </a:spcAft>
            </a:pPr>
            <a:r>
              <a:rPr lang="en-US" sz="2000" u="sng"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12-1.1-1.  Short title.</a:t>
            </a:r>
            <a:endParaRPr lang="en-US" sz="2000" u="sng" strike="noStrike" dirty="0">
              <a:solidFill>
                <a:schemeClr val="accent4">
                  <a:lumMod val="20000"/>
                  <a:lumOff val="80000"/>
                </a:schemeClr>
              </a:solidFill>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2000" u="sng"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12-1.1-2.  Legislative </a:t>
            </a:r>
            <a:r>
              <a:rPr lang="en-US" sz="2000"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findings and purpose.</a:t>
            </a:r>
            <a:endParaRPr lang="en-US" sz="2000" strike="noStrike" dirty="0">
              <a:solidFill>
                <a:schemeClr val="accent4">
                  <a:lumMod val="20000"/>
                  <a:lumOff val="80000"/>
                </a:schemeClr>
              </a:solidFill>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2000"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12-1.1-3.  Creation.</a:t>
            </a:r>
            <a:endParaRPr lang="en-US" sz="2000"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2000"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 12-1.1-4.  Membership.</a:t>
            </a:r>
            <a:endParaRPr lang="en-US" sz="2000" strike="noStrike" dirty="0">
              <a:solidFill>
                <a:schemeClr val="accent4">
                  <a:lumMod val="20000"/>
                  <a:lumOff val="80000"/>
                </a:schemeClr>
              </a:solidFill>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2000"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12-1.1-5.  Chairperson.</a:t>
            </a:r>
            <a:endParaRPr lang="en-US" sz="2000"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2000"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 12-1.1-6.  Executive secretary.</a:t>
            </a:r>
            <a:endParaRPr lang="en-US" sz="2000" strike="noStrike" dirty="0">
              <a:solidFill>
                <a:schemeClr val="accent4">
                  <a:lumMod val="20000"/>
                  <a:lumOff val="80000"/>
                </a:schemeClr>
              </a:solidFill>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2000"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 12-1.1-7.  Meetings.</a:t>
            </a:r>
            <a:endParaRPr lang="en-US" sz="2000"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2000"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 12-1.1-8.  Powers and duties of commission.</a:t>
            </a:r>
            <a:endParaRPr lang="en-US" sz="2000"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2000" strike="noStrike" dirty="0">
                <a:solidFill>
                  <a:schemeClr val="accent4">
                    <a:lumMod val="20000"/>
                    <a:lumOff val="80000"/>
                  </a:schemeClr>
                </a:solidFill>
                <a:effectLst/>
                <a:latin typeface="+mj-lt"/>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 12-1.1-9.  Repealed.</a:t>
            </a:r>
            <a:endParaRPr lang="en-US" sz="2000" dirty="0">
              <a:solidFill>
                <a:schemeClr val="accent4">
                  <a:lumMod val="20000"/>
                  <a:lumOff val="80000"/>
                </a:schemeClr>
              </a:solidFill>
              <a:effectLst/>
              <a:latin typeface="+mj-lt"/>
              <a:ea typeface="Calibri" panose="020F0502020204030204" pitchFamily="34" charset="0"/>
              <a:cs typeface="Times New Roman" panose="02020603050405020304" pitchFamily="18" charset="0"/>
            </a:endParaRPr>
          </a:p>
          <a:p>
            <a:r>
              <a:rPr lang="en-US" sz="2000" strike="noStrike" dirty="0">
                <a:solidFill>
                  <a:schemeClr val="accent4">
                    <a:lumMod val="20000"/>
                    <a:lumOff val="80000"/>
                  </a:schemeClr>
                </a:solidFill>
                <a:effectLst/>
                <a:latin typeface="+mj-lt"/>
                <a:ea typeface="Calibri" panose="020F0502020204030204" pitchFamily="34" charset="0"/>
                <a:hlinkClick r:id="rId11">
                  <a:extLst>
                    <a:ext uri="{A12FA001-AC4F-418D-AE19-62706E023703}">
                      <ahyp:hlinkClr xmlns:ahyp="http://schemas.microsoft.com/office/drawing/2018/hyperlinkcolor" val="tx"/>
                    </a:ext>
                  </a:extLst>
                </a:hlinkClick>
              </a:rPr>
              <a:t>§ 12-1.1-10.  Cooperation of departments — Using facilities of the University of Rhode Island.</a:t>
            </a:r>
            <a:br>
              <a:rPr lang="en-US" sz="1800" dirty="0">
                <a:effectLst/>
                <a:latin typeface="Times New Roman" panose="02020603050405020304" pitchFamily="18" charset="0"/>
                <a:ea typeface="Calibri" panose="020F0502020204030204" pitchFamily="34" charset="0"/>
              </a:rPr>
            </a:br>
            <a:br>
              <a:rPr lang="en-US" sz="18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277280648"/>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304781-633E-4943-B4F8-3353286297D2}"/>
              </a:ext>
            </a:extLst>
          </p:cNvPr>
          <p:cNvSpPr>
            <a:spLocks noGrp="1"/>
          </p:cNvSpPr>
          <p:nvPr>
            <p:ph type="title"/>
          </p:nvPr>
        </p:nvSpPr>
        <p:spPr>
          <a:xfrm>
            <a:off x="685800" y="381000"/>
            <a:ext cx="7772400" cy="1295400"/>
          </a:xfrm>
        </p:spPr>
        <p:txBody>
          <a:bodyPr/>
          <a:lstStyle/>
          <a:p>
            <a:pPr algn="ctr"/>
            <a:r>
              <a:rPr lang="en-US" i="0" dirty="0">
                <a:effectLst/>
                <a:latin typeface="Times New Roman" panose="02020603050405020304" pitchFamily="18" charset="0"/>
                <a:ea typeface="Times New Roman" panose="02020603050405020304" pitchFamily="18" charset="0"/>
              </a:rPr>
              <a:t>TITLE 12</a:t>
            </a:r>
            <a:br>
              <a:rPr lang="en-US" i="0" dirty="0">
                <a:effectLst/>
                <a:latin typeface="Times New Roman" panose="02020603050405020304" pitchFamily="18" charset="0"/>
                <a:ea typeface="Times New Roman" panose="02020603050405020304" pitchFamily="18" charset="0"/>
              </a:rPr>
            </a:br>
            <a:r>
              <a:rPr lang="en-US" i="0" dirty="0">
                <a:effectLst/>
                <a:latin typeface="Times New Roman" panose="02020603050405020304" pitchFamily="18" charset="0"/>
                <a:ea typeface="Times New Roman" panose="02020603050405020304" pitchFamily="18" charset="0"/>
              </a:rPr>
              <a:t>Criminal Procedure</a:t>
            </a:r>
            <a:endParaRPr lang="en-US" i="0" dirty="0"/>
          </a:p>
        </p:txBody>
      </p:sp>
      <p:sp>
        <p:nvSpPr>
          <p:cNvPr id="6" name="Content Placeholder 5">
            <a:extLst>
              <a:ext uri="{FF2B5EF4-FFF2-40B4-BE49-F238E27FC236}">
                <a16:creationId xmlns:a16="http://schemas.microsoft.com/office/drawing/2014/main" id="{3F76007E-BAF3-453D-AD07-131E9D727C54}"/>
              </a:ext>
            </a:extLst>
          </p:cNvPr>
          <p:cNvSpPr>
            <a:spLocks noGrp="1"/>
          </p:cNvSpPr>
          <p:nvPr>
            <p:ph idx="1"/>
          </p:nvPr>
        </p:nvSpPr>
        <p:spPr/>
        <p:txBody>
          <a:bodyPr/>
          <a:lstStyle/>
          <a:p>
            <a:r>
              <a:rPr lang="en-US" dirty="0"/>
              <a:t>State Crime Laboratory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u="sng" dirty="0">
                <a:solidFill>
                  <a:schemeClr val="accent4">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12-1.2-1.  Creation.</a:t>
            </a:r>
            <a:endParaRPr lang="en-US" sz="20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u="sng" dirty="0">
                <a:solidFill>
                  <a:schemeClr val="accent4">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12-1.2-2.  Jurisdiction.</a:t>
            </a:r>
            <a:endParaRPr lang="en-US" sz="20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u="sng" dirty="0">
                <a:solidFill>
                  <a:schemeClr val="accent4">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12-1.2-3.  Functions of the state crime laboratory.</a:t>
            </a:r>
            <a:endParaRPr lang="en-US" sz="20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u="sng" dirty="0">
                <a:solidFill>
                  <a:schemeClr val="accent4">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12-1.2-4.  Funding.</a:t>
            </a:r>
            <a:endParaRPr lang="en-US" sz="20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u="sng" dirty="0">
                <a:solidFill>
                  <a:schemeClr val="accent4">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 12-1.2-5.  Director of state crime laboratory — Term.</a:t>
            </a:r>
            <a:endParaRPr lang="en-US" sz="20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u="sng" dirty="0">
                <a:solidFill>
                  <a:schemeClr val="accent4">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 12-1.2-6.  Candidates for director and other positions — Selection — Appointment — Dismissals.</a:t>
            </a:r>
            <a:endParaRPr lang="en-US" sz="20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u="sng" dirty="0">
                <a:solidFill>
                  <a:schemeClr val="accent4">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 12-1.2-7.  Powers and duties of director.</a:t>
            </a:r>
            <a:endParaRPr lang="en-US" sz="20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32189391"/>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B8A0-3ABD-4C6A-B3AD-04AB0ADBE678}"/>
              </a:ext>
            </a:extLst>
          </p:cNvPr>
          <p:cNvSpPr>
            <a:spLocks noGrp="1"/>
          </p:cNvSpPr>
          <p:nvPr>
            <p:ph type="title"/>
          </p:nvPr>
        </p:nvSpPr>
        <p:spPr>
          <a:xfrm>
            <a:off x="685800" y="19050"/>
            <a:ext cx="7772400" cy="1143000"/>
          </a:xfrm>
        </p:spPr>
        <p:txBody>
          <a:bodyPr/>
          <a:lstStyle/>
          <a:p>
            <a:pPr algn="ctr"/>
            <a:r>
              <a:rPr lang="en-US" i="0" dirty="0"/>
              <a:t>State Crime Laboratory </a:t>
            </a:r>
          </a:p>
        </p:txBody>
      </p:sp>
      <p:sp>
        <p:nvSpPr>
          <p:cNvPr id="3" name="Content Placeholder 2">
            <a:extLst>
              <a:ext uri="{FF2B5EF4-FFF2-40B4-BE49-F238E27FC236}">
                <a16:creationId xmlns:a16="http://schemas.microsoft.com/office/drawing/2014/main" id="{D2B0ED4E-B2A1-42A7-AEA9-6E0367A10A7F}"/>
              </a:ext>
            </a:extLst>
          </p:cNvPr>
          <p:cNvSpPr>
            <a:spLocks noGrp="1"/>
          </p:cNvSpPr>
          <p:nvPr>
            <p:ph idx="1"/>
          </p:nvPr>
        </p:nvSpPr>
        <p:spPr>
          <a:xfrm>
            <a:off x="685800" y="1162050"/>
            <a:ext cx="7772400" cy="5391150"/>
          </a:xfrm>
        </p:spPr>
        <p:txBody>
          <a:bodyPr/>
          <a:lstStyle/>
          <a:p>
            <a:pPr marL="0" indent="0">
              <a:buNone/>
            </a:pPr>
            <a:r>
              <a:rPr lang="en-US" sz="2000" b="1" dirty="0">
                <a:effectLst/>
                <a:latin typeface="Times New Roman" panose="02020603050405020304" pitchFamily="18" charset="0"/>
                <a:ea typeface="Times New Roman" panose="02020603050405020304" pitchFamily="18" charset="0"/>
              </a:rPr>
              <a:t>§ 12-1.2-1.  Creation.</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There shall be a state crime laboratory located at the University of Rhode Island.</a:t>
            </a:r>
            <a:br>
              <a:rPr lang="en-US" sz="2000" dirty="0">
                <a:effectLst/>
                <a:latin typeface="Times New Roman" panose="02020603050405020304" pitchFamily="18" charset="0"/>
                <a:ea typeface="Times New Roman" panose="02020603050405020304" pitchFamily="18" charset="0"/>
              </a:rPr>
            </a:br>
            <a:br>
              <a:rPr lang="en-US" sz="2000"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 12-1.2-2.  Jurisdiction.</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The state crime laboratory shall have the authority to investigate any and all evidence relating to state or local crimes when requested by appropriate agencies.</a:t>
            </a:r>
            <a:br>
              <a:rPr lang="en-US" sz="2000" dirty="0">
                <a:effectLst/>
                <a:latin typeface="Times New Roman" panose="02020603050405020304" pitchFamily="18" charset="0"/>
                <a:ea typeface="Times New Roman" panose="02020603050405020304" pitchFamily="18" charset="0"/>
              </a:rPr>
            </a:br>
            <a:br>
              <a:rPr lang="en-US" sz="2000"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 12-1.2-4.  Funding.</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The state crime laboratory shall be funded through the budget of the University of Rhode Island.</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History of Section.</a:t>
            </a:r>
            <a:br>
              <a:rPr lang="en-US" sz="2800" dirty="0">
                <a:effectLst/>
                <a:latin typeface="Times New Roman" panose="02020603050405020304" pitchFamily="18" charset="0"/>
                <a:ea typeface="Times New Roman" panose="02020603050405020304" pitchFamily="18" charset="0"/>
              </a:rPr>
            </a:br>
            <a:r>
              <a:rPr lang="en-US" sz="2800" dirty="0">
                <a:effectLst/>
                <a:latin typeface="Times New Roman" panose="02020603050405020304" pitchFamily="18" charset="0"/>
                <a:ea typeface="Times New Roman" panose="02020603050405020304" pitchFamily="18" charset="0"/>
              </a:rPr>
              <a:t>P.L. 1985, </a:t>
            </a:r>
            <a:r>
              <a:rPr lang="en-US" sz="2800" dirty="0" err="1">
                <a:effectLst/>
                <a:latin typeface="Times New Roman" panose="02020603050405020304" pitchFamily="18" charset="0"/>
                <a:ea typeface="Times New Roman" panose="02020603050405020304" pitchFamily="18" charset="0"/>
              </a:rPr>
              <a:t>ch.</a:t>
            </a:r>
            <a:r>
              <a:rPr lang="en-US" sz="2800" dirty="0">
                <a:effectLst/>
                <a:latin typeface="Times New Roman" panose="02020603050405020304" pitchFamily="18" charset="0"/>
                <a:ea typeface="Times New Roman" panose="02020603050405020304" pitchFamily="18" charset="0"/>
              </a:rPr>
              <a:t> 120, art. 4, § 2; P.L. 2009, </a:t>
            </a:r>
            <a:r>
              <a:rPr lang="en-US" sz="2800" dirty="0" err="1">
                <a:effectLst/>
                <a:latin typeface="Times New Roman" panose="02020603050405020304" pitchFamily="18" charset="0"/>
                <a:ea typeface="Times New Roman" panose="02020603050405020304" pitchFamily="18" charset="0"/>
              </a:rPr>
              <a:t>ch.</a:t>
            </a:r>
            <a:r>
              <a:rPr lang="en-US" sz="2800" dirty="0">
                <a:effectLst/>
                <a:latin typeface="Times New Roman" panose="02020603050405020304" pitchFamily="18" charset="0"/>
                <a:ea typeface="Times New Roman" panose="02020603050405020304" pitchFamily="18" charset="0"/>
              </a:rPr>
              <a:t> 68, art. 5, § 4; P.L. 2011, </a:t>
            </a:r>
            <a:r>
              <a:rPr lang="en-US" sz="2800" dirty="0" err="1">
                <a:effectLst/>
                <a:latin typeface="Times New Roman" panose="02020603050405020304" pitchFamily="18" charset="0"/>
                <a:ea typeface="Times New Roman" panose="02020603050405020304" pitchFamily="18" charset="0"/>
              </a:rPr>
              <a:t>ch.</a:t>
            </a:r>
            <a:r>
              <a:rPr lang="en-US" sz="2800" dirty="0">
                <a:effectLst/>
                <a:latin typeface="Times New Roman" panose="02020603050405020304" pitchFamily="18" charset="0"/>
                <a:ea typeface="Times New Roman" panose="02020603050405020304" pitchFamily="18" charset="0"/>
              </a:rPr>
              <a:t> 151, art. 9, § 1.</a:t>
            </a:r>
          </a:p>
          <a:p>
            <a:pPr marL="0" marR="0" indent="0">
              <a:buNone/>
            </a:pPr>
            <a:endParaRPr lang="en-US" dirty="0"/>
          </a:p>
        </p:txBody>
      </p:sp>
    </p:spTree>
    <p:extLst>
      <p:ext uri="{BB962C8B-B14F-4D97-AF65-F5344CB8AC3E}">
        <p14:creationId xmlns:p14="http://schemas.microsoft.com/office/powerpoint/2010/main" val="1181699665"/>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anner">
            <a:extLst>
              <a:ext uri="{FF2B5EF4-FFF2-40B4-BE49-F238E27FC236}">
                <a16:creationId xmlns:a16="http://schemas.microsoft.com/office/drawing/2014/main" id="{1FDAD368-A90E-41D6-892D-64923CEBD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hode Island">
            <a:extLst>
              <a:ext uri="{FF2B5EF4-FFF2-40B4-BE49-F238E27FC236}">
                <a16:creationId xmlns:a16="http://schemas.microsoft.com/office/drawing/2014/main" id="{CA5CDA11-607E-41AC-99FA-7FFB687CF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ATCH_B1">
            <a:extLst>
              <a:ext uri="{FF2B5EF4-FFF2-40B4-BE49-F238E27FC236}">
                <a16:creationId xmlns:a16="http://schemas.microsoft.com/office/drawing/2014/main" id="{39254FEE-8F79-4CEF-8D07-7C06E5803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75" t="3125" r="7292" b="468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a:extLst>
              <a:ext uri="{FF2B5EF4-FFF2-40B4-BE49-F238E27FC236}">
                <a16:creationId xmlns:a16="http://schemas.microsoft.com/office/drawing/2014/main" id="{EBE35A58-2905-43FB-99A7-7B272D86EE02}"/>
              </a:ext>
            </a:extLst>
          </p:cNvPr>
          <p:cNvSpPr>
            <a:spLocks noGrp="1" noChangeArrowheads="1"/>
          </p:cNvSpPr>
          <p:nvPr>
            <p:ph type="title" idx="4294967295"/>
          </p:nvPr>
        </p:nvSpPr>
        <p:spPr/>
        <p:txBody>
          <a:bodyPr/>
          <a:lstStyle/>
          <a:p>
            <a:pPr eaLnBrk="1" hangingPunct="1"/>
            <a:r>
              <a:rPr lang="en-US" altLang="en-US"/>
              <a:t>b</a:t>
            </a: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FD56-13F7-44AD-A294-BF324687728E}"/>
              </a:ext>
            </a:extLst>
          </p:cNvPr>
          <p:cNvSpPr>
            <a:spLocks noGrp="1"/>
          </p:cNvSpPr>
          <p:nvPr>
            <p:ph type="title"/>
          </p:nvPr>
        </p:nvSpPr>
        <p:spPr/>
        <p:txBody>
          <a:bodyPr/>
          <a:lstStyle/>
          <a:p>
            <a:pPr algn="ctr"/>
            <a:r>
              <a:rPr lang="en-US" i="0" dirty="0"/>
              <a:t>Funding History</a:t>
            </a:r>
            <a:endParaRPr lang="en-US" dirty="0"/>
          </a:p>
        </p:txBody>
      </p:sp>
      <p:sp>
        <p:nvSpPr>
          <p:cNvPr id="3" name="Content Placeholder 2">
            <a:extLst>
              <a:ext uri="{FF2B5EF4-FFF2-40B4-BE49-F238E27FC236}">
                <a16:creationId xmlns:a16="http://schemas.microsoft.com/office/drawing/2014/main" id="{AA9B7A08-BB69-4A5D-9586-008EE3868BE0}"/>
              </a:ext>
            </a:extLst>
          </p:cNvPr>
          <p:cNvSpPr>
            <a:spLocks noGrp="1"/>
          </p:cNvSpPr>
          <p:nvPr>
            <p:ph idx="1"/>
          </p:nvPr>
        </p:nvSpPr>
        <p:spPr>
          <a:xfrm>
            <a:off x="704850" y="1676400"/>
            <a:ext cx="7772400" cy="4495800"/>
          </a:xfrm>
        </p:spPr>
        <p:txBody>
          <a:bodyPr/>
          <a:lstStyle/>
          <a:p>
            <a:r>
              <a:rPr lang="en-US" sz="2400" dirty="0"/>
              <a:t>1985 – Legislation changed to provide a line-item funding source from the State Budget to the State Crime Laboratory through the Office of the Attorney General</a:t>
            </a:r>
          </a:p>
          <a:p>
            <a:pPr marL="0" indent="0">
              <a:buNone/>
            </a:pPr>
            <a:endParaRPr lang="en-US" sz="2400" dirty="0"/>
          </a:p>
          <a:p>
            <a:r>
              <a:rPr lang="en-US" sz="2400" dirty="0"/>
              <a:t>2009 – Legislation changed to move the line-item funding source from the State Budget to the State Crime Laboratory through the Department of Health</a:t>
            </a:r>
          </a:p>
          <a:p>
            <a:endParaRPr lang="en-US" sz="2400" dirty="0"/>
          </a:p>
          <a:p>
            <a:r>
              <a:rPr lang="en-US" sz="2400" dirty="0"/>
              <a:t>2011 - Legislation changed to move the line-item funding source from the State Budget to the State Crime Laboratory through the University of Rhode Island</a:t>
            </a:r>
          </a:p>
        </p:txBody>
      </p:sp>
    </p:spTree>
    <p:extLst>
      <p:ext uri="{BB962C8B-B14F-4D97-AF65-F5344CB8AC3E}">
        <p14:creationId xmlns:p14="http://schemas.microsoft.com/office/powerpoint/2010/main" val="1531107322"/>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1A3BE-D23F-4567-81F8-9357E06A2840}"/>
              </a:ext>
            </a:extLst>
          </p:cNvPr>
          <p:cNvSpPr>
            <a:spLocks noGrp="1"/>
          </p:cNvSpPr>
          <p:nvPr>
            <p:ph type="title"/>
          </p:nvPr>
        </p:nvSpPr>
        <p:spPr/>
        <p:txBody>
          <a:bodyPr/>
          <a:lstStyle/>
          <a:p>
            <a:pPr algn="ctr"/>
            <a:r>
              <a:rPr lang="en-US" i="0" dirty="0"/>
              <a:t>Federal Grants</a:t>
            </a:r>
          </a:p>
        </p:txBody>
      </p:sp>
      <p:sp>
        <p:nvSpPr>
          <p:cNvPr id="3" name="Content Placeholder 2">
            <a:extLst>
              <a:ext uri="{FF2B5EF4-FFF2-40B4-BE49-F238E27FC236}">
                <a16:creationId xmlns:a16="http://schemas.microsoft.com/office/drawing/2014/main" id="{3134228E-F468-4B79-BB05-4CFC52D90011}"/>
              </a:ext>
            </a:extLst>
          </p:cNvPr>
          <p:cNvSpPr>
            <a:spLocks noGrp="1"/>
          </p:cNvSpPr>
          <p:nvPr>
            <p:ph idx="1"/>
          </p:nvPr>
        </p:nvSpPr>
        <p:spPr/>
        <p:txBody>
          <a:bodyPr/>
          <a:lstStyle/>
          <a:p>
            <a:r>
              <a:rPr lang="en-US" dirty="0"/>
              <a:t>LEAA: Law Enforcement Assistance Act</a:t>
            </a:r>
          </a:p>
          <a:p>
            <a:r>
              <a:rPr lang="en-US" dirty="0"/>
              <a:t>Direct Grant: Senator Reed</a:t>
            </a:r>
          </a:p>
          <a:p>
            <a:r>
              <a:rPr lang="en-US" dirty="0"/>
              <a:t>NFSIA/Coverdell Forensic Science Improvement Act</a:t>
            </a:r>
          </a:p>
          <a:p>
            <a:r>
              <a:rPr lang="en-US" dirty="0"/>
              <a:t>Byrne/JAG – Justice Assistance Grants</a:t>
            </a:r>
          </a:p>
          <a:p>
            <a:r>
              <a:rPr lang="en-US" dirty="0"/>
              <a:t>CESF – Coronavirus Emergency Supplemental Funds</a:t>
            </a:r>
          </a:p>
        </p:txBody>
      </p:sp>
    </p:spTree>
    <p:extLst>
      <p:ext uri="{BB962C8B-B14F-4D97-AF65-F5344CB8AC3E}">
        <p14:creationId xmlns:p14="http://schemas.microsoft.com/office/powerpoint/2010/main" val="3678832382"/>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he show's opening logo.">
            <a:hlinkClick r:id="rId2"/>
            <a:extLst>
              <a:ext uri="{FF2B5EF4-FFF2-40B4-BE49-F238E27FC236}">
                <a16:creationId xmlns:a16="http://schemas.microsoft.com/office/drawing/2014/main" id="{8FBBEEFC-2A9A-4144-98A1-8C9815309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47850"/>
            <a:ext cx="2667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CSI: Crime Scene Investigation">
            <a:extLst>
              <a:ext uri="{FF2B5EF4-FFF2-40B4-BE49-F238E27FC236}">
                <a16:creationId xmlns:a16="http://schemas.microsoft.com/office/drawing/2014/main" id="{DBF8E6D6-F2DF-4F8D-B64F-32F213401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495800"/>
            <a:ext cx="609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CSI: Miami">
            <a:extLst>
              <a:ext uri="{FF2B5EF4-FFF2-40B4-BE49-F238E27FC236}">
                <a16:creationId xmlns:a16="http://schemas.microsoft.com/office/drawing/2014/main" id="{B2E2DA19-032D-45C0-9C0D-1B4080D2C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6172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CSI: New York">
            <a:extLst>
              <a:ext uri="{FF2B5EF4-FFF2-40B4-BE49-F238E27FC236}">
                <a16:creationId xmlns:a16="http://schemas.microsoft.com/office/drawing/2014/main" id="{B7E69089-75E1-43F0-BD33-D32360956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33350"/>
            <a:ext cx="6172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200px-Abby_Sciuto.jpg">
            <a:extLst>
              <a:ext uri="{FF2B5EF4-FFF2-40B4-BE49-F238E27FC236}">
                <a16:creationId xmlns:a16="http://schemas.microsoft.com/office/drawing/2014/main" id="{E565CE65-C1F5-4DB7-B13C-D69336557B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590800"/>
            <a:ext cx="2540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14758-E24B-4266-BBDD-6C69A7DE498B}"/>
              </a:ext>
            </a:extLst>
          </p:cNvPr>
          <p:cNvPicPr>
            <a:picLocks noChangeAspect="1"/>
          </p:cNvPicPr>
          <p:nvPr/>
        </p:nvPicPr>
        <p:blipFill rotWithShape="1">
          <a:blip r:embed="rId2"/>
          <a:srcRect l="26250" t="5556" r="23750" b="54444"/>
          <a:stretch/>
        </p:blipFill>
        <p:spPr>
          <a:xfrm>
            <a:off x="960966" y="76200"/>
            <a:ext cx="7222067" cy="6499860"/>
          </a:xfrm>
          <a:prstGeom prst="rect">
            <a:avLst/>
          </a:prstGeom>
        </p:spPr>
      </p:pic>
    </p:spTree>
    <p:extLst>
      <p:ext uri="{BB962C8B-B14F-4D97-AF65-F5344CB8AC3E}">
        <p14:creationId xmlns:p14="http://schemas.microsoft.com/office/powerpoint/2010/main" val="2964777397"/>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027">
            <a:extLst>
              <a:ext uri="{FF2B5EF4-FFF2-40B4-BE49-F238E27FC236}">
                <a16:creationId xmlns:a16="http://schemas.microsoft.com/office/drawing/2014/main" id="{545BDA63-43FA-47AC-94E0-36DDE8F986B9}"/>
              </a:ext>
            </a:extLst>
          </p:cNvPr>
          <p:cNvSpPr txBox="1">
            <a:spLocks noChangeArrowheads="1"/>
          </p:cNvSpPr>
          <p:nvPr/>
        </p:nvSpPr>
        <p:spPr bwMode="auto">
          <a:xfrm>
            <a:off x="1889125" y="258762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4000"/>
          </a:p>
        </p:txBody>
      </p:sp>
      <p:sp>
        <p:nvSpPr>
          <p:cNvPr id="29699" name="Rectangle 1028">
            <a:extLst>
              <a:ext uri="{FF2B5EF4-FFF2-40B4-BE49-F238E27FC236}">
                <a16:creationId xmlns:a16="http://schemas.microsoft.com/office/drawing/2014/main" id="{D81DF6A5-F7E2-4988-9679-891315571D78}"/>
              </a:ext>
            </a:extLst>
          </p:cNvPr>
          <p:cNvSpPr>
            <a:spLocks noGrp="1" noChangeArrowheads="1"/>
          </p:cNvSpPr>
          <p:nvPr>
            <p:ph type="title"/>
          </p:nvPr>
        </p:nvSpPr>
        <p:spPr/>
        <p:txBody>
          <a:bodyPr/>
          <a:lstStyle/>
          <a:p>
            <a:pPr eaLnBrk="1" hangingPunct="1"/>
            <a:r>
              <a:rPr lang="en-US" altLang="en-US" sz="4000"/>
              <a:t>RI STATE CRIME LABORATORY</a:t>
            </a:r>
          </a:p>
        </p:txBody>
      </p:sp>
      <p:sp>
        <p:nvSpPr>
          <p:cNvPr id="29700" name="Rectangle 1029">
            <a:extLst>
              <a:ext uri="{FF2B5EF4-FFF2-40B4-BE49-F238E27FC236}">
                <a16:creationId xmlns:a16="http://schemas.microsoft.com/office/drawing/2014/main" id="{0A3B3B2E-A856-4569-8F40-0FB7F448C3E5}"/>
              </a:ext>
            </a:extLst>
          </p:cNvPr>
          <p:cNvSpPr>
            <a:spLocks noGrp="1" noChangeArrowheads="1"/>
          </p:cNvSpPr>
          <p:nvPr>
            <p:ph type="body" idx="1"/>
          </p:nvPr>
        </p:nvSpPr>
        <p:spPr/>
        <p:txBody>
          <a:bodyPr/>
          <a:lstStyle/>
          <a:p>
            <a:pPr eaLnBrk="1" hangingPunct="1">
              <a:lnSpc>
                <a:spcPct val="90000"/>
              </a:lnSpc>
            </a:pPr>
            <a:r>
              <a:rPr lang="en-US" altLang="en-US" sz="2800" dirty="0"/>
              <a:t>ADMINISTRATION</a:t>
            </a:r>
          </a:p>
          <a:p>
            <a:pPr lvl="1" eaLnBrk="1" hangingPunct="1">
              <a:lnSpc>
                <a:spcPct val="90000"/>
              </a:lnSpc>
            </a:pPr>
            <a:r>
              <a:rPr lang="en-US" altLang="en-US" dirty="0"/>
              <a:t>DENNIS H. &amp; JANE</a:t>
            </a:r>
          </a:p>
          <a:p>
            <a:pPr eaLnBrk="1" hangingPunct="1">
              <a:lnSpc>
                <a:spcPct val="90000"/>
              </a:lnSpc>
            </a:pPr>
            <a:r>
              <a:rPr lang="en-US" altLang="en-US" sz="2800" dirty="0"/>
              <a:t>LATENT PRINT SECTION</a:t>
            </a:r>
          </a:p>
          <a:p>
            <a:pPr lvl="1" eaLnBrk="1" hangingPunct="1">
              <a:lnSpc>
                <a:spcPct val="90000"/>
              </a:lnSpc>
            </a:pPr>
            <a:r>
              <a:rPr lang="en-US" altLang="en-US" dirty="0"/>
              <a:t>MARK, JD &amp; JIM</a:t>
            </a:r>
          </a:p>
          <a:p>
            <a:pPr eaLnBrk="1" hangingPunct="1">
              <a:lnSpc>
                <a:spcPct val="90000"/>
              </a:lnSpc>
            </a:pPr>
            <a:r>
              <a:rPr lang="en-US" altLang="en-US" sz="2800" dirty="0"/>
              <a:t>TRACE SECTION</a:t>
            </a:r>
          </a:p>
          <a:p>
            <a:pPr lvl="1" eaLnBrk="1" hangingPunct="1">
              <a:lnSpc>
                <a:spcPct val="90000"/>
              </a:lnSpc>
            </a:pPr>
            <a:r>
              <a:rPr lang="en-US" altLang="en-US" dirty="0"/>
              <a:t>AMY &amp; KIM</a:t>
            </a:r>
          </a:p>
          <a:p>
            <a:pPr eaLnBrk="1" hangingPunct="1">
              <a:lnSpc>
                <a:spcPct val="90000"/>
              </a:lnSpc>
            </a:pPr>
            <a:r>
              <a:rPr lang="en-US" altLang="en-US" sz="2800" dirty="0"/>
              <a:t>FIREARMS SECTION</a:t>
            </a:r>
          </a:p>
          <a:p>
            <a:pPr lvl="1" eaLnBrk="1" hangingPunct="1">
              <a:lnSpc>
                <a:spcPct val="90000"/>
              </a:lnSpc>
            </a:pPr>
            <a:r>
              <a:rPr lang="en-US" altLang="en-US" dirty="0"/>
              <a:t>NEIL, DENNIS L., KAREN, &amp; KIT</a:t>
            </a: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6A734E5-7846-4048-B0AF-22E079123BC3}"/>
              </a:ext>
            </a:extLst>
          </p:cNvPr>
          <p:cNvSpPr>
            <a:spLocks noGrp="1" noChangeArrowheads="1"/>
          </p:cNvSpPr>
          <p:nvPr>
            <p:ph type="title"/>
          </p:nvPr>
        </p:nvSpPr>
        <p:spPr>
          <a:xfrm>
            <a:off x="152400" y="381000"/>
            <a:ext cx="8763000" cy="2057400"/>
          </a:xfrm>
        </p:spPr>
        <p:txBody>
          <a:bodyPr/>
          <a:lstStyle/>
          <a:p>
            <a:pPr algn="l" eaLnBrk="1" hangingPunct="1"/>
            <a:r>
              <a:rPr lang="en-US" altLang="en-US" dirty="0"/>
              <a:t>            	   RISCL Case Load</a:t>
            </a:r>
            <a:br>
              <a:rPr lang="en-US" altLang="en-US" dirty="0"/>
            </a:br>
            <a:r>
              <a:rPr lang="en-US" altLang="en-US" dirty="0"/>
              <a:t>	   2017   2018  2019  2020  2021</a:t>
            </a:r>
          </a:p>
        </p:txBody>
      </p:sp>
      <p:sp>
        <p:nvSpPr>
          <p:cNvPr id="32771" name="Text Box 3">
            <a:extLst>
              <a:ext uri="{FF2B5EF4-FFF2-40B4-BE49-F238E27FC236}">
                <a16:creationId xmlns:a16="http://schemas.microsoft.com/office/drawing/2014/main" id="{7C5565D1-41C8-4C5F-9C0B-93D47FF9FCA0}"/>
              </a:ext>
            </a:extLst>
          </p:cNvPr>
          <p:cNvSpPr txBox="1">
            <a:spLocks noChangeArrowheads="1"/>
          </p:cNvSpPr>
          <p:nvPr/>
        </p:nvSpPr>
        <p:spPr bwMode="auto">
          <a:xfrm>
            <a:off x="0" y="2587625"/>
            <a:ext cx="8915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4000" dirty="0"/>
              <a:t>Cases:    722	    711     670     779      913</a:t>
            </a:r>
          </a:p>
          <a:p>
            <a:pPr eaLnBrk="1" hangingPunct="1">
              <a:spcBef>
                <a:spcPct val="0"/>
              </a:spcBef>
              <a:buClrTx/>
              <a:buFontTx/>
              <a:buNone/>
            </a:pPr>
            <a:endParaRPr lang="en-US" altLang="en-US" sz="4000" dirty="0"/>
          </a:p>
          <a:p>
            <a:pPr eaLnBrk="1" hangingPunct="1">
              <a:spcBef>
                <a:spcPct val="0"/>
              </a:spcBef>
              <a:buClrTx/>
              <a:buFontTx/>
              <a:buNone/>
            </a:pPr>
            <a:r>
              <a:rPr lang="en-US" altLang="en-US" sz="4000" dirty="0"/>
              <a:t>Exhibits: 3080 3890	 3432   4632	 4900</a:t>
            </a:r>
          </a:p>
          <a:p>
            <a:pPr eaLnBrk="1" hangingPunct="1">
              <a:spcBef>
                <a:spcPct val="0"/>
              </a:spcBef>
              <a:buClrTx/>
              <a:buFontTx/>
              <a:buNone/>
            </a:pPr>
            <a:endParaRPr lang="en-US" altLang="en-US" sz="4000" dirty="0"/>
          </a:p>
          <a:p>
            <a:pPr eaLnBrk="1" hangingPunct="1">
              <a:spcBef>
                <a:spcPct val="0"/>
              </a:spcBef>
              <a:buClrTx/>
              <a:buFontTx/>
              <a:buNone/>
            </a:pPr>
            <a:r>
              <a:rPr lang="en-US" altLang="en-US" sz="4000" dirty="0"/>
              <a:t>Court:      3	      3	   3	        3         2</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181684-CF8D-4A05-8893-0560F27E8B32}"/>
              </a:ext>
            </a:extLst>
          </p:cNvPr>
          <p:cNvSpPr>
            <a:spLocks noGrp="1"/>
          </p:cNvSpPr>
          <p:nvPr>
            <p:ph type="title"/>
          </p:nvPr>
        </p:nvSpPr>
        <p:spPr/>
        <p:txBody>
          <a:bodyPr/>
          <a:lstStyle/>
          <a:p>
            <a:pPr algn="ctr"/>
            <a:r>
              <a:rPr lang="en-US" i="0" dirty="0"/>
              <a:t>Progress Reports</a:t>
            </a:r>
          </a:p>
        </p:txBody>
      </p:sp>
      <p:sp>
        <p:nvSpPr>
          <p:cNvPr id="4" name="Content Placeholder 3">
            <a:extLst>
              <a:ext uri="{FF2B5EF4-FFF2-40B4-BE49-F238E27FC236}">
                <a16:creationId xmlns:a16="http://schemas.microsoft.com/office/drawing/2014/main" id="{C2674D6F-81BA-40CB-BF29-139679A92EFE}"/>
              </a:ext>
            </a:extLst>
          </p:cNvPr>
          <p:cNvSpPr>
            <a:spLocks noGrp="1"/>
          </p:cNvSpPr>
          <p:nvPr>
            <p:ph idx="1"/>
          </p:nvPr>
        </p:nvSpPr>
        <p:spPr>
          <a:xfrm>
            <a:off x="695325" y="1828800"/>
            <a:ext cx="7772400" cy="4572000"/>
          </a:xfrm>
        </p:spPr>
        <p:txBody>
          <a:bodyPr/>
          <a:lstStyle/>
          <a:p>
            <a:r>
              <a:rPr lang="en-US" dirty="0"/>
              <a:t>State Crime Laboratory Commission</a:t>
            </a:r>
          </a:p>
          <a:p>
            <a:pPr lvl="1"/>
            <a:r>
              <a:rPr lang="en-US" dirty="0"/>
              <a:t>Meets on a quarterly basis (open meeting)</a:t>
            </a:r>
          </a:p>
          <a:p>
            <a:r>
              <a:rPr lang="en-US" dirty="0"/>
              <a:t>Director provides a progress report:</a:t>
            </a:r>
          </a:p>
          <a:p>
            <a:pPr lvl="1"/>
            <a:r>
              <a:rPr lang="en-US" dirty="0"/>
              <a:t>Number of cases submitted per agency</a:t>
            </a:r>
          </a:p>
          <a:p>
            <a:pPr lvl="1"/>
            <a:r>
              <a:rPr lang="en-US" dirty="0"/>
              <a:t>Crime category type: # of cases, # of items</a:t>
            </a:r>
          </a:p>
          <a:p>
            <a:pPr lvl="1"/>
            <a:r>
              <a:rPr lang="en-US" dirty="0"/>
              <a:t>Case backlogs, staffing and equipment needs</a:t>
            </a:r>
          </a:p>
          <a:p>
            <a:pPr lvl="1"/>
            <a:r>
              <a:rPr lang="en-US" dirty="0"/>
              <a:t>Activities of Laboratory staff to include training, meetings, tour, lectures, service on local, regional, and national committees.</a:t>
            </a:r>
          </a:p>
          <a:p>
            <a:pPr lvl="1"/>
            <a:endParaRPr lang="en-US" dirty="0"/>
          </a:p>
        </p:txBody>
      </p:sp>
    </p:spTree>
    <p:extLst>
      <p:ext uri="{BB962C8B-B14F-4D97-AF65-F5344CB8AC3E}">
        <p14:creationId xmlns:p14="http://schemas.microsoft.com/office/powerpoint/2010/main" val="2960148723"/>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Diagram, text&#10;&#10;Description automatically generated with medium confidence">
            <a:extLst>
              <a:ext uri="{FF2B5EF4-FFF2-40B4-BE49-F238E27FC236}">
                <a16:creationId xmlns:a16="http://schemas.microsoft.com/office/drawing/2014/main" id="{265EE062-9409-482E-A983-243BAA8F9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1" b="8888"/>
          <a:stretch>
            <a:fillRect/>
          </a:stretch>
        </p:blipFill>
        <p:spPr bwMode="auto">
          <a:xfrm>
            <a:off x="1362075" y="0"/>
            <a:ext cx="649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a:extLst>
              <a:ext uri="{FF2B5EF4-FFF2-40B4-BE49-F238E27FC236}">
                <a16:creationId xmlns:a16="http://schemas.microsoft.com/office/drawing/2014/main" id="{C5BDDCE0-51DF-474E-BAD8-228B93FE1E80}"/>
              </a:ext>
            </a:extLst>
          </p:cNvPr>
          <p:cNvSpPr txBox="1">
            <a:spLocks noChangeArrowheads="1"/>
          </p:cNvSpPr>
          <p:nvPr/>
        </p:nvSpPr>
        <p:spPr bwMode="auto">
          <a:xfrm>
            <a:off x="1905000" y="2438400"/>
            <a:ext cx="579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endParaRPr lang="en-US" altLang="en-US" sz="1400"/>
          </a:p>
        </p:txBody>
      </p:sp>
      <p:sp>
        <p:nvSpPr>
          <p:cNvPr id="49155" name="Rectangle 7">
            <a:extLst>
              <a:ext uri="{FF2B5EF4-FFF2-40B4-BE49-F238E27FC236}">
                <a16:creationId xmlns:a16="http://schemas.microsoft.com/office/drawing/2014/main" id="{058E9891-A57F-454C-81D4-859EBD867A3F}"/>
              </a:ext>
            </a:extLst>
          </p:cNvPr>
          <p:cNvSpPr>
            <a:spLocks noChangeArrowheads="1"/>
          </p:cNvSpPr>
          <p:nvPr/>
        </p:nvSpPr>
        <p:spPr bwMode="auto">
          <a:xfrm>
            <a:off x="685800" y="822325"/>
            <a:ext cx="78486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2400"/>
              <a:t>Wherever he steps, whatever he touches, whatever he leaves, even unconsciously, will serve as a silent witness against him. Not only his fingerprints or his footprints, but his hair, the fibers from his clothes, the glass he breaks, the tool mark he leaves, the paint he scratches, the blood or semen he deposits or collects. All of these and more, bear mute witness against him. This is evidence that does not forget. It is not confused by the excitement of the moment. It is not absent because human witnesses are. It is factual evidence. Physical evidence cannot be wrong, it cannot perjure itself, it cannot be wholly absent. Only human failure to find it, study and understand it, can diminish its value. </a:t>
            </a:r>
          </a:p>
          <a:p>
            <a:pPr lvl="1" algn="ctr" eaLnBrk="1" hangingPunct="1">
              <a:spcBef>
                <a:spcPct val="0"/>
              </a:spcBef>
              <a:buClrTx/>
              <a:buFontTx/>
              <a:buNone/>
            </a:pPr>
            <a:r>
              <a:rPr lang="en-US" altLang="en-US" sz="2400"/>
              <a:t>- Professor Edmond Locard</a:t>
            </a:r>
            <a:r>
              <a:rPr lang="en-US" altLang="en-US" sz="1400"/>
              <a:t> </a:t>
            </a:r>
          </a:p>
          <a:p>
            <a:pPr algn="ctr">
              <a:spcBef>
                <a:spcPct val="0"/>
              </a:spcBef>
              <a:buClrTx/>
              <a:buFontTx/>
              <a:buNone/>
            </a:pPr>
            <a:endParaRPr lang="en-US" altLang="en-US" sz="2400"/>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FB99411-F555-4EA2-85FC-62FC51825CAF}"/>
              </a:ext>
            </a:extLst>
          </p:cNvPr>
          <p:cNvSpPr>
            <a:spLocks noGrp="1" noChangeArrowheads="1"/>
          </p:cNvSpPr>
          <p:nvPr>
            <p:ph type="title"/>
          </p:nvPr>
        </p:nvSpPr>
        <p:spPr/>
        <p:txBody>
          <a:bodyPr/>
          <a:lstStyle/>
          <a:p>
            <a:pPr eaLnBrk="1" hangingPunct="1"/>
            <a:r>
              <a:rPr lang="en-US" altLang="en-US" sz="4000"/>
              <a:t>Physical evidence examination can :</a:t>
            </a:r>
          </a:p>
        </p:txBody>
      </p:sp>
      <p:sp>
        <p:nvSpPr>
          <p:cNvPr id="350211" name="Rectangle 3">
            <a:extLst>
              <a:ext uri="{FF2B5EF4-FFF2-40B4-BE49-F238E27FC236}">
                <a16:creationId xmlns:a16="http://schemas.microsoft.com/office/drawing/2014/main" id="{D0F3C76F-7953-41C3-9C90-B6FC2A701A2D}"/>
              </a:ext>
            </a:extLst>
          </p:cNvPr>
          <p:cNvSpPr>
            <a:spLocks noGrp="1" noChangeArrowheads="1"/>
          </p:cNvSpPr>
          <p:nvPr>
            <p:ph type="body" idx="1"/>
          </p:nvPr>
        </p:nvSpPr>
        <p:spPr>
          <a:xfrm>
            <a:off x="1143000" y="2133600"/>
            <a:ext cx="7772400" cy="4308475"/>
          </a:xfrm>
        </p:spPr>
        <p:txBody>
          <a:bodyPr/>
          <a:lstStyle/>
          <a:p>
            <a:pPr>
              <a:spcBef>
                <a:spcPct val="50000"/>
              </a:spcBef>
              <a:buFont typeface="Wingdings" panose="05000000000000000000" pitchFamily="2" charset="2"/>
              <a:buChar char="§"/>
            </a:pPr>
            <a:r>
              <a:rPr lang="en-US" altLang="en-US"/>
              <a:t>Link a suspect with the victim</a:t>
            </a:r>
          </a:p>
          <a:p>
            <a:pPr eaLnBrk="1" hangingPunct="1">
              <a:buFont typeface="Wingdings" panose="05000000000000000000" pitchFamily="2" charset="2"/>
              <a:buChar char="§"/>
            </a:pPr>
            <a:r>
              <a:rPr lang="en-US" altLang="en-US"/>
              <a:t>Link a person to a crime scene</a:t>
            </a:r>
          </a:p>
          <a:p>
            <a:pPr eaLnBrk="1" hangingPunct="1">
              <a:buFont typeface="Wingdings" panose="05000000000000000000" pitchFamily="2" charset="2"/>
              <a:buChar char="§"/>
            </a:pPr>
            <a:r>
              <a:rPr lang="en-US" altLang="en-US"/>
              <a:t>Link an object to a crime</a:t>
            </a:r>
          </a:p>
          <a:p>
            <a:pPr eaLnBrk="1" hangingPunct="1">
              <a:buFont typeface="Wingdings" panose="05000000000000000000" pitchFamily="2" charset="2"/>
              <a:buChar char="§"/>
            </a:pPr>
            <a:r>
              <a:rPr lang="en-US" altLang="en-US"/>
              <a:t>Disprove or support witness testimony</a:t>
            </a:r>
          </a:p>
          <a:p>
            <a:pPr eaLnBrk="1" hangingPunct="1">
              <a:buFont typeface="Wingdings" panose="05000000000000000000" pitchFamily="2" charset="2"/>
              <a:buChar char="§"/>
            </a:pPr>
            <a:r>
              <a:rPr lang="en-US" altLang="en-US"/>
              <a:t>Identify a person</a:t>
            </a:r>
          </a:p>
          <a:p>
            <a:pPr eaLnBrk="1" hangingPunct="1">
              <a:buFont typeface="Wingdings" panose="05000000000000000000" pitchFamily="2" charset="2"/>
              <a:buChar char="§"/>
            </a:pPr>
            <a:r>
              <a:rPr lang="en-US" altLang="en-US"/>
              <a:t>Aid in the Reconstruction of a crime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 calcmode="lin" valueType="num">
                                      <p:cBhvr additive="base">
                                        <p:cTn id="7" dur="500" fill="hold"/>
                                        <p:tgtEl>
                                          <p:spTgt spid="350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021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50211">
                                            <p:txEl>
                                              <p:pRg st="1" end="1"/>
                                            </p:txEl>
                                          </p:spTgt>
                                        </p:tgtEl>
                                        <p:attrNameLst>
                                          <p:attrName>style.visibility</p:attrName>
                                        </p:attrNameLst>
                                      </p:cBhvr>
                                      <p:to>
                                        <p:strVal val="visible"/>
                                      </p:to>
                                    </p:set>
                                    <p:anim calcmode="lin" valueType="num">
                                      <p:cBhvr additive="base">
                                        <p:cTn id="11" dur="500" fill="hold"/>
                                        <p:tgtEl>
                                          <p:spTgt spid="3502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0211">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50211">
                                            <p:txEl>
                                              <p:pRg st="2" end="2"/>
                                            </p:txEl>
                                          </p:spTgt>
                                        </p:tgtEl>
                                        <p:attrNameLst>
                                          <p:attrName>style.visibility</p:attrName>
                                        </p:attrNameLst>
                                      </p:cBhvr>
                                      <p:to>
                                        <p:strVal val="visible"/>
                                      </p:to>
                                    </p:set>
                                    <p:anim calcmode="lin" valueType="num">
                                      <p:cBhvr additive="base">
                                        <p:cTn id="15" dur="500" fill="hold"/>
                                        <p:tgtEl>
                                          <p:spTgt spid="3502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0211">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50211">
                                            <p:txEl>
                                              <p:pRg st="3" end="3"/>
                                            </p:txEl>
                                          </p:spTgt>
                                        </p:tgtEl>
                                        <p:attrNameLst>
                                          <p:attrName>style.visibility</p:attrName>
                                        </p:attrNameLst>
                                      </p:cBhvr>
                                      <p:to>
                                        <p:strVal val="visible"/>
                                      </p:to>
                                    </p:set>
                                    <p:anim calcmode="lin" valueType="num">
                                      <p:cBhvr additive="base">
                                        <p:cTn id="19" dur="500" fill="hold"/>
                                        <p:tgtEl>
                                          <p:spTgt spid="3502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0211">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50211">
                                            <p:txEl>
                                              <p:pRg st="4" end="4"/>
                                            </p:txEl>
                                          </p:spTgt>
                                        </p:tgtEl>
                                        <p:attrNameLst>
                                          <p:attrName>style.visibility</p:attrName>
                                        </p:attrNameLst>
                                      </p:cBhvr>
                                      <p:to>
                                        <p:strVal val="visible"/>
                                      </p:to>
                                    </p:set>
                                    <p:anim calcmode="lin" valueType="num">
                                      <p:cBhvr additive="base">
                                        <p:cTn id="23" dur="500" fill="hold"/>
                                        <p:tgtEl>
                                          <p:spTgt spid="3502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50211">
                                            <p:txEl>
                                              <p:pRg st="4" end="4"/>
                                            </p:tx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350211">
                                            <p:txEl>
                                              <p:pRg st="5" end="5"/>
                                            </p:txEl>
                                          </p:spTgt>
                                        </p:tgtEl>
                                        <p:attrNameLst>
                                          <p:attrName>style.visibility</p:attrName>
                                        </p:attrNameLst>
                                      </p:cBhvr>
                                      <p:to>
                                        <p:strVal val="visible"/>
                                      </p:to>
                                    </p:set>
                                    <p:anim calcmode="lin" valueType="num">
                                      <p:cBhvr additive="base">
                                        <p:cTn id="27" dur="500" fill="hold"/>
                                        <p:tgtEl>
                                          <p:spTgt spid="35021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021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 picture containing indoor, cabinet, wall, kitchen&#10;&#10;Description automatically generated">
            <a:extLst>
              <a:ext uri="{FF2B5EF4-FFF2-40B4-BE49-F238E27FC236}">
                <a16:creationId xmlns:a16="http://schemas.microsoft.com/office/drawing/2014/main" id="{12B38295-6B24-4A2D-8191-610FD331D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picture containing wall, indoor&#10;&#10;Description automatically generated">
            <a:extLst>
              <a:ext uri="{FF2B5EF4-FFF2-40B4-BE49-F238E27FC236}">
                <a16:creationId xmlns:a16="http://schemas.microsoft.com/office/drawing/2014/main" id="{D96235F4-7430-4098-B144-F2E9B67C3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AB13C1E5-B4D9-48BE-8D23-2F9811E255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050">
            <a:extLst>
              <a:ext uri="{FF2B5EF4-FFF2-40B4-BE49-F238E27FC236}">
                <a16:creationId xmlns:a16="http://schemas.microsoft.com/office/drawing/2014/main" id="{98336EEF-795E-42E4-B93A-8C91DF5C59DD}"/>
              </a:ext>
            </a:extLst>
          </p:cNvPr>
          <p:cNvSpPr>
            <a:spLocks noGrp="1" noChangeArrowheads="1"/>
          </p:cNvSpPr>
          <p:nvPr>
            <p:ph type="title"/>
          </p:nvPr>
        </p:nvSpPr>
        <p:spPr>
          <a:xfrm>
            <a:off x="228600" y="533400"/>
            <a:ext cx="8686800" cy="838200"/>
          </a:xfrm>
        </p:spPr>
        <p:txBody>
          <a:bodyPr/>
          <a:lstStyle/>
          <a:p>
            <a:pPr eaLnBrk="1" hangingPunct="1"/>
            <a:r>
              <a:rPr lang="en-US" altLang="en-US"/>
              <a:t>Not So Elementary, My Dear Watson</a:t>
            </a:r>
          </a:p>
        </p:txBody>
      </p:sp>
      <p:sp>
        <p:nvSpPr>
          <p:cNvPr id="48131" name="Rectangle 2051">
            <a:extLst>
              <a:ext uri="{FF2B5EF4-FFF2-40B4-BE49-F238E27FC236}">
                <a16:creationId xmlns:a16="http://schemas.microsoft.com/office/drawing/2014/main" id="{54327AED-8C55-47B0-8308-0B230285B571}"/>
              </a:ext>
            </a:extLst>
          </p:cNvPr>
          <p:cNvSpPr>
            <a:spLocks noChangeArrowheads="1"/>
          </p:cNvSpPr>
          <p:nvPr/>
        </p:nvSpPr>
        <p:spPr bwMode="auto">
          <a:xfrm>
            <a:off x="-676275" y="-67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pic>
        <p:nvPicPr>
          <p:cNvPr id="48132" name="Picture 2052" descr="BRNBHOLMES">
            <a:extLst>
              <a:ext uri="{FF2B5EF4-FFF2-40B4-BE49-F238E27FC236}">
                <a16:creationId xmlns:a16="http://schemas.microsoft.com/office/drawing/2014/main" id="{2B72285B-64C0-4403-83DF-D25E844CE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1676400"/>
            <a:ext cx="611505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FF7887C-E4A5-4DC4-8990-1EB0B63E3537}"/>
              </a:ext>
            </a:extLst>
          </p:cNvPr>
          <p:cNvSpPr>
            <a:spLocks noGrp="1" noChangeArrowheads="1"/>
          </p:cNvSpPr>
          <p:nvPr>
            <p:ph type="title"/>
          </p:nvPr>
        </p:nvSpPr>
        <p:spPr/>
        <p:txBody>
          <a:bodyPr/>
          <a:lstStyle/>
          <a:p>
            <a:pPr eaLnBrk="1" hangingPunct="1"/>
            <a:r>
              <a:rPr lang="en-US" altLang="en-US"/>
              <a:t>LATENT PRINTS</a:t>
            </a:r>
          </a:p>
        </p:txBody>
      </p:sp>
      <p:pic>
        <p:nvPicPr>
          <p:cNvPr id="55299" name="Picture 3" descr="GUNprint1">
            <a:extLst>
              <a:ext uri="{FF2B5EF4-FFF2-40B4-BE49-F238E27FC236}">
                <a16:creationId xmlns:a16="http://schemas.microsoft.com/office/drawing/2014/main" id="{12BAFC1E-05B0-4DA4-8D43-23DA3510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9624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GUNprint2">
            <a:extLst>
              <a:ext uri="{FF2B5EF4-FFF2-40B4-BE49-F238E27FC236}">
                <a16:creationId xmlns:a16="http://schemas.microsoft.com/office/drawing/2014/main" id="{9B922DC2-2707-4727-AC78-77A9C2F04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447800"/>
            <a:ext cx="41910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a:extLst>
              <a:ext uri="{FF2B5EF4-FFF2-40B4-BE49-F238E27FC236}">
                <a16:creationId xmlns:a16="http://schemas.microsoft.com/office/drawing/2014/main" id="{8835C000-92C8-483F-AB03-242195DCB3A8}"/>
              </a:ext>
            </a:extLst>
          </p:cNvPr>
          <p:cNvSpPr txBox="1">
            <a:spLocks noChangeArrowheads="1"/>
          </p:cNvSpPr>
          <p:nvPr/>
        </p:nvSpPr>
        <p:spPr bwMode="auto">
          <a:xfrm>
            <a:off x="609600" y="5410200"/>
            <a:ext cx="80248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4000">
                <a:latin typeface="Arial" panose="020B0604020202020204" pitchFamily="34" charset="0"/>
              </a:rPr>
              <a:t>ALTERNATE LIGHTING SOURCE</a:t>
            </a:r>
          </a:p>
        </p:txBody>
      </p:sp>
      <p:sp>
        <p:nvSpPr>
          <p:cNvPr id="55302" name="Line 7">
            <a:extLst>
              <a:ext uri="{FF2B5EF4-FFF2-40B4-BE49-F238E27FC236}">
                <a16:creationId xmlns:a16="http://schemas.microsoft.com/office/drawing/2014/main" id="{CD5235EF-4463-49D8-8DAE-7D6B148E5414}"/>
              </a:ext>
            </a:extLst>
          </p:cNvPr>
          <p:cNvSpPr>
            <a:spLocks noChangeShapeType="1"/>
          </p:cNvSpPr>
          <p:nvPr/>
        </p:nvSpPr>
        <p:spPr bwMode="auto">
          <a:xfrm flipH="1" flipV="1">
            <a:off x="3200400" y="1981200"/>
            <a:ext cx="4191000" cy="0"/>
          </a:xfrm>
          <a:prstGeom prst="line">
            <a:avLst/>
          </a:prstGeom>
          <a:noFill/>
          <a:ln w="57150">
            <a:solidFill>
              <a:srgbClr val="FFFF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finger1.jpg">
            <a:extLst>
              <a:ext uri="{FF2B5EF4-FFF2-40B4-BE49-F238E27FC236}">
                <a16:creationId xmlns:a16="http://schemas.microsoft.com/office/drawing/2014/main" id="{C64EBD78-130F-4219-9C82-1B1582B916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4288"/>
            <a:ext cx="912177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ites.bergen.org/ISTF/0185/fingerprint.gif">
            <a:hlinkClick r:id="rId2"/>
            <a:extLst>
              <a:ext uri="{FF2B5EF4-FFF2-40B4-BE49-F238E27FC236}">
                <a16:creationId xmlns:a16="http://schemas.microsoft.com/office/drawing/2014/main" id="{6FFE35D7-7E93-4195-BD9F-3A0DCA173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763"/>
            <a:ext cx="8458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SCN0113">
            <a:extLst>
              <a:ext uri="{FF2B5EF4-FFF2-40B4-BE49-F238E27FC236}">
                <a16:creationId xmlns:a16="http://schemas.microsoft.com/office/drawing/2014/main" id="{46D1F4C2-91AF-4ADF-9011-2D83FDD3C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92" b="13020"/>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A7A80E80-7BD0-47BB-822D-FD883BD71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5532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3">
            <a:extLst>
              <a:ext uri="{FF2B5EF4-FFF2-40B4-BE49-F238E27FC236}">
                <a16:creationId xmlns:a16="http://schemas.microsoft.com/office/drawing/2014/main" id="{B3DFCEC8-3396-46EA-9580-CAA684715324}"/>
              </a:ext>
            </a:extLst>
          </p:cNvPr>
          <p:cNvSpPr txBox="1">
            <a:spLocks noChangeArrowheads="1"/>
          </p:cNvSpPr>
          <p:nvPr/>
        </p:nvSpPr>
        <p:spPr bwMode="auto">
          <a:xfrm>
            <a:off x="1066800" y="304800"/>
            <a:ext cx="662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0"/>
              </a:spcBef>
              <a:buClrTx/>
              <a:buFontTx/>
              <a:buNone/>
            </a:pPr>
            <a:r>
              <a:rPr lang="en-US" altLang="en-US"/>
              <a:t>AFIS WORKSTATION</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BE81953-A7BD-4937-9567-02E076DF0A3E}"/>
              </a:ext>
            </a:extLst>
          </p:cNvPr>
          <p:cNvSpPr>
            <a:spLocks noGrp="1" noChangeArrowheads="1"/>
          </p:cNvSpPr>
          <p:nvPr>
            <p:ph type="title"/>
          </p:nvPr>
        </p:nvSpPr>
        <p:spPr/>
        <p:txBody>
          <a:bodyPr/>
          <a:lstStyle/>
          <a:p>
            <a:pPr eaLnBrk="1" hangingPunct="1"/>
            <a:r>
              <a:rPr lang="en-US" altLang="en-US"/>
              <a:t>Types of Trace Evidence</a:t>
            </a:r>
          </a:p>
        </p:txBody>
      </p:sp>
      <p:sp>
        <p:nvSpPr>
          <p:cNvPr id="66563" name="Rectangle 3">
            <a:extLst>
              <a:ext uri="{FF2B5EF4-FFF2-40B4-BE49-F238E27FC236}">
                <a16:creationId xmlns:a16="http://schemas.microsoft.com/office/drawing/2014/main" id="{49DD6519-2DDE-48B7-BD10-0701443B86C7}"/>
              </a:ext>
            </a:extLst>
          </p:cNvPr>
          <p:cNvSpPr>
            <a:spLocks noGrp="1" noChangeArrowheads="1"/>
          </p:cNvSpPr>
          <p:nvPr>
            <p:ph type="body" sz="half" idx="1"/>
          </p:nvPr>
        </p:nvSpPr>
        <p:spPr/>
        <p:txBody>
          <a:bodyPr/>
          <a:lstStyle/>
          <a:p>
            <a:pPr eaLnBrk="1" hangingPunct="1"/>
            <a:r>
              <a:rPr lang="en-US" altLang="en-US"/>
              <a:t>Hairs</a:t>
            </a:r>
          </a:p>
          <a:p>
            <a:pPr eaLnBrk="1" hangingPunct="1"/>
            <a:r>
              <a:rPr lang="en-US" altLang="en-US"/>
              <a:t>Fibers</a:t>
            </a:r>
          </a:p>
          <a:p>
            <a:pPr eaLnBrk="1" hangingPunct="1"/>
            <a:r>
              <a:rPr lang="en-US" altLang="en-US"/>
              <a:t>Glass</a:t>
            </a:r>
          </a:p>
          <a:p>
            <a:pPr eaLnBrk="1" hangingPunct="1"/>
            <a:r>
              <a:rPr lang="en-US" altLang="en-US"/>
              <a:t>Paint</a:t>
            </a:r>
          </a:p>
          <a:p>
            <a:pPr eaLnBrk="1" hangingPunct="1"/>
            <a:r>
              <a:rPr lang="en-US" altLang="en-US"/>
              <a:t>Soil</a:t>
            </a:r>
          </a:p>
          <a:p>
            <a:pPr eaLnBrk="1" hangingPunct="1"/>
            <a:r>
              <a:rPr lang="en-US" altLang="en-US"/>
              <a:t>Gun shot residue</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
        <p:nvSpPr>
          <p:cNvPr id="66564" name="Rectangle 4">
            <a:extLst>
              <a:ext uri="{FF2B5EF4-FFF2-40B4-BE49-F238E27FC236}">
                <a16:creationId xmlns:a16="http://schemas.microsoft.com/office/drawing/2014/main" id="{79DDA3A5-430D-46FE-AF9A-754D52FAD1C3}"/>
              </a:ext>
            </a:extLst>
          </p:cNvPr>
          <p:cNvSpPr>
            <a:spLocks noGrp="1" noChangeArrowheads="1"/>
          </p:cNvSpPr>
          <p:nvPr>
            <p:ph type="body" sz="half" idx="2"/>
          </p:nvPr>
        </p:nvSpPr>
        <p:spPr/>
        <p:txBody>
          <a:bodyPr/>
          <a:lstStyle/>
          <a:p>
            <a:pPr eaLnBrk="1" hangingPunct="1"/>
            <a:r>
              <a:rPr lang="en-US" altLang="en-US"/>
              <a:t>Plastics</a:t>
            </a:r>
          </a:p>
          <a:p>
            <a:pPr eaLnBrk="1" hangingPunct="1"/>
            <a:r>
              <a:rPr lang="en-US" altLang="en-US"/>
              <a:t>Impressions</a:t>
            </a:r>
          </a:p>
          <a:p>
            <a:pPr eaLnBrk="1" hangingPunct="1"/>
            <a:r>
              <a:rPr lang="en-US" altLang="en-US"/>
              <a:t>Vegetation</a:t>
            </a:r>
          </a:p>
          <a:p>
            <a:pPr eaLnBrk="1" hangingPunct="1"/>
            <a:r>
              <a:rPr lang="en-US" altLang="en-US"/>
              <a:t>Fire debris</a:t>
            </a:r>
          </a:p>
          <a:p>
            <a:pPr eaLnBrk="1" hangingPunct="1"/>
            <a:r>
              <a:rPr lang="en-US" altLang="en-US"/>
              <a:t>Animal material</a:t>
            </a:r>
          </a:p>
          <a:p>
            <a:pPr eaLnBrk="1" hangingPunct="1"/>
            <a:r>
              <a:rPr lang="en-US" altLang="en-US"/>
              <a:t>Metal shavings</a:t>
            </a: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9CCD6FD4-5623-4864-89CB-7AC204CAC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D58A444-5134-4DC5-9C66-87BFE45DBF76}"/>
              </a:ext>
            </a:extLst>
          </p:cNvPr>
          <p:cNvSpPr>
            <a:spLocks noGrp="1" noChangeArrowheads="1"/>
          </p:cNvSpPr>
          <p:nvPr>
            <p:ph type="title"/>
          </p:nvPr>
        </p:nvSpPr>
        <p:spPr>
          <a:xfrm>
            <a:off x="609600" y="76200"/>
            <a:ext cx="7772400" cy="1143000"/>
          </a:xfrm>
        </p:spPr>
        <p:txBody>
          <a:bodyPr/>
          <a:lstStyle/>
          <a:p>
            <a:pPr eaLnBrk="1" hangingPunct="1"/>
            <a:r>
              <a:rPr lang="en-US" altLang="en-US"/>
              <a:t>FT-IR ANALYSIS</a:t>
            </a:r>
          </a:p>
        </p:txBody>
      </p:sp>
      <p:pic>
        <p:nvPicPr>
          <p:cNvPr id="76803" name="Picture 3" descr="DSCN0336">
            <a:extLst>
              <a:ext uri="{FF2B5EF4-FFF2-40B4-BE49-F238E27FC236}">
                <a16:creationId xmlns:a16="http://schemas.microsoft.com/office/drawing/2014/main" id="{12D5D151-7171-4839-BA92-69709D1C7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510338"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4">
            <a:extLst>
              <a:ext uri="{FF2B5EF4-FFF2-40B4-BE49-F238E27FC236}">
                <a16:creationId xmlns:a16="http://schemas.microsoft.com/office/drawing/2014/main" id="{64B60E2D-DDAC-4F0F-8AA3-CF2B22643975}"/>
              </a:ext>
            </a:extLst>
          </p:cNvPr>
          <p:cNvSpPr>
            <a:spLocks noChangeArrowheads="1"/>
          </p:cNvSpPr>
          <p:nvPr/>
        </p:nvSpPr>
        <p:spPr bwMode="auto">
          <a:xfrm>
            <a:off x="1790700" y="5486400"/>
            <a:ext cx="555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800" b="1">
                <a:solidFill>
                  <a:schemeClr val="bg1"/>
                </a:solidFill>
                <a:latin typeface="Arial" panose="020B0604020202020204" pitchFamily="34" charset="0"/>
              </a:rPr>
              <a:t>Fourier Transform Infrared Spectroscopy – FT-IR</a:t>
            </a:r>
            <a:r>
              <a:rPr lang="en-US" altLang="en-US" sz="1800">
                <a:latin typeface="Arial" panose="020B0604020202020204" pitchFamily="34" charset="0"/>
              </a:rPr>
              <a:t> </a:t>
            </a: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a:extLst>
              <a:ext uri="{FF2B5EF4-FFF2-40B4-BE49-F238E27FC236}">
                <a16:creationId xmlns:a16="http://schemas.microsoft.com/office/drawing/2014/main" id="{53C23C61-42D1-478E-ABD2-415E17DFF6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03A6139B-DF6C-4BE3-A367-429EF5E8F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3">
            <a:extLst>
              <a:ext uri="{FF2B5EF4-FFF2-40B4-BE49-F238E27FC236}">
                <a16:creationId xmlns:a16="http://schemas.microsoft.com/office/drawing/2014/main" id="{3AA7F1B7-5F7C-4121-B2F9-2D67E75E59B2}"/>
              </a:ext>
            </a:extLst>
          </p:cNvPr>
          <p:cNvSpPr txBox="1">
            <a:spLocks noChangeArrowheads="1"/>
          </p:cNvSpPr>
          <p:nvPr/>
        </p:nvSpPr>
        <p:spPr bwMode="auto">
          <a:xfrm>
            <a:off x="4572000" y="304800"/>
            <a:ext cx="441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0"/>
              </a:spcBef>
              <a:buClrTx/>
              <a:buFontTx/>
              <a:buNone/>
            </a:pPr>
            <a:r>
              <a:rPr lang="en-US" altLang="en-US" sz="2800">
                <a:solidFill>
                  <a:schemeClr val="bg1"/>
                </a:solidFill>
              </a:rPr>
              <a:t>SCANNING ELECTRON MICROSCOPE</a:t>
            </a: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iscl logo">
            <a:extLst>
              <a:ext uri="{FF2B5EF4-FFF2-40B4-BE49-F238E27FC236}">
                <a16:creationId xmlns:a16="http://schemas.microsoft.com/office/drawing/2014/main" id="{68892B02-494D-40E9-AB76-A42C3A722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792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0CDE050-61DB-4A31-A77E-A5C12582AF92}"/>
              </a:ext>
            </a:extLst>
          </p:cNvPr>
          <p:cNvSpPr>
            <a:spLocks noChangeArrowheads="1"/>
          </p:cNvSpPr>
          <p:nvPr/>
        </p:nvSpPr>
        <p:spPr bwMode="auto">
          <a:xfrm>
            <a:off x="6715125" y="4545013"/>
            <a:ext cx="2352675" cy="1604962"/>
          </a:xfrm>
          <a:prstGeom prst="rect">
            <a:avLst/>
          </a:prstGeom>
          <a:solidFill>
            <a:schemeClr val="accent1"/>
          </a:solidFill>
          <a:ln w="57150" algn="ctr">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851" name="Rectangle 3">
            <a:extLst>
              <a:ext uri="{FF2B5EF4-FFF2-40B4-BE49-F238E27FC236}">
                <a16:creationId xmlns:a16="http://schemas.microsoft.com/office/drawing/2014/main" id="{CEC44EC7-1CAD-4EF2-9C99-6B465B899BC1}"/>
              </a:ext>
            </a:extLst>
          </p:cNvPr>
          <p:cNvSpPr>
            <a:spLocks noChangeArrowheads="1"/>
          </p:cNvSpPr>
          <p:nvPr/>
        </p:nvSpPr>
        <p:spPr bwMode="auto">
          <a:xfrm>
            <a:off x="6715125" y="6164263"/>
            <a:ext cx="2365375" cy="598487"/>
          </a:xfrm>
          <a:prstGeom prst="rect">
            <a:avLst/>
          </a:prstGeom>
          <a:solidFill>
            <a:schemeClr val="accent1"/>
          </a:solidFill>
          <a:ln w="57150" algn="ctr">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852" name="Rectangle 4">
            <a:extLst>
              <a:ext uri="{FF2B5EF4-FFF2-40B4-BE49-F238E27FC236}">
                <a16:creationId xmlns:a16="http://schemas.microsoft.com/office/drawing/2014/main" id="{F1AE4568-8A67-4877-A208-B7D86390A8C2}"/>
              </a:ext>
            </a:extLst>
          </p:cNvPr>
          <p:cNvSpPr>
            <a:spLocks noChangeArrowheads="1"/>
          </p:cNvSpPr>
          <p:nvPr/>
        </p:nvSpPr>
        <p:spPr bwMode="auto">
          <a:xfrm>
            <a:off x="6715125" y="2795588"/>
            <a:ext cx="2355850" cy="1735137"/>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853" name="Rectangle 5">
            <a:extLst>
              <a:ext uri="{FF2B5EF4-FFF2-40B4-BE49-F238E27FC236}">
                <a16:creationId xmlns:a16="http://schemas.microsoft.com/office/drawing/2014/main" id="{57149ABB-3E1A-4B75-9E37-A3F0EFB58C2A}"/>
              </a:ext>
            </a:extLst>
          </p:cNvPr>
          <p:cNvSpPr>
            <a:spLocks noChangeArrowheads="1"/>
          </p:cNvSpPr>
          <p:nvPr/>
        </p:nvSpPr>
        <p:spPr bwMode="auto">
          <a:xfrm>
            <a:off x="6719888" y="898525"/>
            <a:ext cx="2344737" cy="1878013"/>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854" name="Rectangle 6">
            <a:extLst>
              <a:ext uri="{FF2B5EF4-FFF2-40B4-BE49-F238E27FC236}">
                <a16:creationId xmlns:a16="http://schemas.microsoft.com/office/drawing/2014/main" id="{DED48A89-9B32-4B7F-9420-96F221713DDB}"/>
              </a:ext>
            </a:extLst>
          </p:cNvPr>
          <p:cNvSpPr>
            <a:spLocks noChangeArrowheads="1"/>
          </p:cNvSpPr>
          <p:nvPr/>
        </p:nvSpPr>
        <p:spPr bwMode="auto">
          <a:xfrm>
            <a:off x="4286250" y="5048250"/>
            <a:ext cx="2413000" cy="1714500"/>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855" name="Rectangle 7">
            <a:extLst>
              <a:ext uri="{FF2B5EF4-FFF2-40B4-BE49-F238E27FC236}">
                <a16:creationId xmlns:a16="http://schemas.microsoft.com/office/drawing/2014/main" id="{FD08B8F2-258E-4228-8143-2D69834178E4}"/>
              </a:ext>
            </a:extLst>
          </p:cNvPr>
          <p:cNvSpPr>
            <a:spLocks noChangeArrowheads="1"/>
          </p:cNvSpPr>
          <p:nvPr/>
        </p:nvSpPr>
        <p:spPr bwMode="auto">
          <a:xfrm>
            <a:off x="80963" y="74613"/>
            <a:ext cx="8977312" cy="796925"/>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595976" name="Text Box 8">
            <a:extLst>
              <a:ext uri="{FF2B5EF4-FFF2-40B4-BE49-F238E27FC236}">
                <a16:creationId xmlns:a16="http://schemas.microsoft.com/office/drawing/2014/main" id="{33D07EE2-D06F-49F1-9D02-5CBF61FB3C77}"/>
              </a:ext>
            </a:extLst>
          </p:cNvPr>
          <p:cNvSpPr txBox="1">
            <a:spLocks noChangeArrowheads="1"/>
          </p:cNvSpPr>
          <p:nvPr/>
        </p:nvSpPr>
        <p:spPr bwMode="auto">
          <a:xfrm>
            <a:off x="1076325" y="276225"/>
            <a:ext cx="6980238" cy="428625"/>
          </a:xfrm>
          <a:prstGeom prst="rect">
            <a:avLst/>
          </a:prstGeom>
          <a:noFill/>
          <a:ln w="9525">
            <a:noFill/>
            <a:miter lim="800000"/>
            <a:headEnd/>
            <a:tailEnd/>
          </a:ln>
          <a:effectLst/>
        </p:spPr>
        <p:txBody>
          <a:bodyPr lIns="16663" tIns="8332" rIns="16663" bIns="8332">
            <a:spAutoFit/>
          </a:bodyPr>
          <a:lstStyle/>
          <a:p>
            <a:pPr algn="ctr" defTabSz="166688">
              <a:spcBef>
                <a:spcPct val="50000"/>
              </a:spcBef>
              <a:defRPr/>
            </a:pPr>
            <a:r>
              <a:rPr lang="en-US" sz="3000">
                <a:solidFill>
                  <a:schemeClr val="accent2"/>
                </a:solidFill>
                <a:effectLst>
                  <a:outerShdw blurRad="38100" dist="38100" dir="2700000" algn="tl">
                    <a:srgbClr val="FFFFFF"/>
                  </a:outerShdw>
                </a:effectLst>
                <a:latin typeface="Times" pitchFamily="18" charset="0"/>
              </a:rPr>
              <a:t>RISCL</a:t>
            </a:r>
            <a:r>
              <a:rPr lang="en-US" sz="3000">
                <a:solidFill>
                  <a:schemeClr val="accent2"/>
                </a:solidFill>
                <a:latin typeface="Times" pitchFamily="18" charset="0"/>
              </a:rPr>
              <a:t> </a:t>
            </a:r>
            <a:r>
              <a:rPr lang="en-US" sz="3000">
                <a:solidFill>
                  <a:schemeClr val="accent2"/>
                </a:solidFill>
                <a:effectLst>
                  <a:outerShdw blurRad="38100" dist="38100" dir="2700000" algn="tl">
                    <a:srgbClr val="FFFFFF"/>
                  </a:outerShdw>
                </a:effectLst>
                <a:latin typeface="Times" pitchFamily="18" charset="0"/>
              </a:rPr>
              <a:t>HIT AND RUN</a:t>
            </a:r>
            <a:endParaRPr lang="en-US" sz="400">
              <a:solidFill>
                <a:schemeClr val="accent2"/>
              </a:solidFill>
              <a:effectLst>
                <a:outerShdw blurRad="38100" dist="38100" dir="2700000" algn="tl">
                  <a:srgbClr val="FFFFFF"/>
                </a:outerShdw>
              </a:effectLst>
              <a:latin typeface="Times" pitchFamily="18" charset="0"/>
            </a:endParaRPr>
          </a:p>
        </p:txBody>
      </p:sp>
      <p:sp>
        <p:nvSpPr>
          <p:cNvPr id="78857" name="Text Box 9">
            <a:extLst>
              <a:ext uri="{FF2B5EF4-FFF2-40B4-BE49-F238E27FC236}">
                <a16:creationId xmlns:a16="http://schemas.microsoft.com/office/drawing/2014/main" id="{B3E5D16D-F5CF-4B8C-8634-9EB74A5DF295}"/>
              </a:ext>
            </a:extLst>
          </p:cNvPr>
          <p:cNvSpPr txBox="1">
            <a:spLocks noChangeArrowheads="1"/>
          </p:cNvSpPr>
          <p:nvPr/>
        </p:nvSpPr>
        <p:spPr bwMode="auto">
          <a:xfrm>
            <a:off x="6410325" y="4322763"/>
            <a:ext cx="7397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endParaRPr lang="en-US" altLang="en-US" sz="400">
              <a:latin typeface="Times" panose="02020603050405020304" pitchFamily="18" charset="0"/>
            </a:endParaRPr>
          </a:p>
        </p:txBody>
      </p:sp>
      <p:sp>
        <p:nvSpPr>
          <p:cNvPr id="78858" name="Text Box 10">
            <a:extLst>
              <a:ext uri="{FF2B5EF4-FFF2-40B4-BE49-F238E27FC236}">
                <a16:creationId xmlns:a16="http://schemas.microsoft.com/office/drawing/2014/main" id="{2742F211-EADA-490A-92B9-3306C6E3C361}"/>
              </a:ext>
            </a:extLst>
          </p:cNvPr>
          <p:cNvSpPr txBox="1">
            <a:spLocks noChangeArrowheads="1"/>
          </p:cNvSpPr>
          <p:nvPr/>
        </p:nvSpPr>
        <p:spPr bwMode="auto">
          <a:xfrm>
            <a:off x="3962400" y="3432175"/>
            <a:ext cx="24923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endParaRPr lang="en-US" altLang="en-US" sz="400">
              <a:latin typeface="Times" panose="02020603050405020304" pitchFamily="18" charset="0"/>
            </a:endParaRPr>
          </a:p>
        </p:txBody>
      </p:sp>
      <p:sp>
        <p:nvSpPr>
          <p:cNvPr id="78859" name="Rectangle 11">
            <a:extLst>
              <a:ext uri="{FF2B5EF4-FFF2-40B4-BE49-F238E27FC236}">
                <a16:creationId xmlns:a16="http://schemas.microsoft.com/office/drawing/2014/main" id="{DACC12F4-306E-4455-88D3-1E8E4EAE8202}"/>
              </a:ext>
            </a:extLst>
          </p:cNvPr>
          <p:cNvSpPr>
            <a:spLocks noChangeArrowheads="1"/>
          </p:cNvSpPr>
          <p:nvPr/>
        </p:nvSpPr>
        <p:spPr bwMode="auto">
          <a:xfrm>
            <a:off x="95250" y="6054725"/>
            <a:ext cx="2016125" cy="708025"/>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860" name="Rectangle 12">
            <a:extLst>
              <a:ext uri="{FF2B5EF4-FFF2-40B4-BE49-F238E27FC236}">
                <a16:creationId xmlns:a16="http://schemas.microsoft.com/office/drawing/2014/main" id="{6BA78D95-1E5A-446C-8CA6-78408BDD9469}"/>
              </a:ext>
            </a:extLst>
          </p:cNvPr>
          <p:cNvSpPr>
            <a:spLocks noChangeArrowheads="1"/>
          </p:cNvSpPr>
          <p:nvPr/>
        </p:nvSpPr>
        <p:spPr bwMode="auto">
          <a:xfrm>
            <a:off x="127000" y="6054725"/>
            <a:ext cx="20256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lstStyle>
            <a:lvl1pPr marL="541338" indent="-541338"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r>
              <a:rPr lang="en-US" altLang="en-US" sz="500">
                <a:latin typeface="Arial" panose="020B0604020202020204" pitchFamily="34" charset="0"/>
              </a:rPr>
              <a:t>Paint chip found on victim’s clothing</a:t>
            </a:r>
          </a:p>
          <a:p>
            <a:pPr eaLnBrk="1" hangingPunct="1"/>
            <a:r>
              <a:rPr lang="en-US" altLang="en-US" sz="500">
                <a:latin typeface="Arial" panose="020B0604020202020204" pitchFamily="34" charset="0"/>
              </a:rPr>
              <a:t>Four layers noted: clear coat, green metallic color, blue-gray primer, &amp; silver metallic bottom</a:t>
            </a:r>
          </a:p>
        </p:txBody>
      </p:sp>
      <p:pic>
        <p:nvPicPr>
          <p:cNvPr id="78861" name="Picture 13" descr="DSCN2404">
            <a:extLst>
              <a:ext uri="{FF2B5EF4-FFF2-40B4-BE49-F238E27FC236}">
                <a16:creationId xmlns:a16="http://schemas.microsoft.com/office/drawing/2014/main" id="{190A7B90-9ADD-4493-89A7-6B87AA08E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938" t="8295" r="23610" b="80101"/>
          <a:stretch>
            <a:fillRect/>
          </a:stretch>
        </p:blipFill>
        <p:spPr bwMode="auto">
          <a:xfrm>
            <a:off x="139700" y="6318250"/>
            <a:ext cx="19637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62" name="Group 14">
            <a:extLst>
              <a:ext uri="{FF2B5EF4-FFF2-40B4-BE49-F238E27FC236}">
                <a16:creationId xmlns:a16="http://schemas.microsoft.com/office/drawing/2014/main" id="{77FBB462-DE75-44C1-9F56-6DFC9C8E5C8A}"/>
              </a:ext>
            </a:extLst>
          </p:cNvPr>
          <p:cNvGrpSpPr>
            <a:grpSpLocks/>
          </p:cNvGrpSpPr>
          <p:nvPr/>
        </p:nvGrpSpPr>
        <p:grpSpPr bwMode="auto">
          <a:xfrm>
            <a:off x="2117725" y="1452563"/>
            <a:ext cx="2136775" cy="1065212"/>
            <a:chOff x="6468" y="5122"/>
            <a:chExt cx="6439" cy="3758"/>
          </a:xfrm>
        </p:grpSpPr>
        <p:sp>
          <p:nvSpPr>
            <p:cNvPr id="78943" name="Rectangle 15">
              <a:extLst>
                <a:ext uri="{FF2B5EF4-FFF2-40B4-BE49-F238E27FC236}">
                  <a16:creationId xmlns:a16="http://schemas.microsoft.com/office/drawing/2014/main" id="{8CA2192F-C16B-41AF-96C8-4B57BC0AE4FB}"/>
                </a:ext>
              </a:extLst>
            </p:cNvPr>
            <p:cNvSpPr>
              <a:spLocks noChangeArrowheads="1"/>
            </p:cNvSpPr>
            <p:nvPr/>
          </p:nvSpPr>
          <p:spPr bwMode="auto">
            <a:xfrm>
              <a:off x="6468" y="5122"/>
              <a:ext cx="6439" cy="3758"/>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944" name="Rectangle 16">
              <a:extLst>
                <a:ext uri="{FF2B5EF4-FFF2-40B4-BE49-F238E27FC236}">
                  <a16:creationId xmlns:a16="http://schemas.microsoft.com/office/drawing/2014/main" id="{032BD8AF-ED69-4781-BAE2-00A4F19C7253}"/>
                </a:ext>
              </a:extLst>
            </p:cNvPr>
            <p:cNvSpPr>
              <a:spLocks noChangeArrowheads="1"/>
            </p:cNvSpPr>
            <p:nvPr/>
          </p:nvSpPr>
          <p:spPr bwMode="auto">
            <a:xfrm>
              <a:off x="6480" y="5136"/>
              <a:ext cx="629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latin typeface="Arial" panose="020B0604020202020204" pitchFamily="34" charset="0"/>
                </a:rPr>
                <a:t>EVIDENCE FROM CRIME SCENE</a:t>
              </a:r>
            </a:p>
          </p:txBody>
        </p:sp>
        <p:sp>
          <p:nvSpPr>
            <p:cNvPr id="78945" name="Rectangle 17">
              <a:extLst>
                <a:ext uri="{FF2B5EF4-FFF2-40B4-BE49-F238E27FC236}">
                  <a16:creationId xmlns:a16="http://schemas.microsoft.com/office/drawing/2014/main" id="{9025BC36-72A2-452A-8CC9-3462B4166CF6}"/>
                </a:ext>
              </a:extLst>
            </p:cNvPr>
            <p:cNvSpPr>
              <a:spLocks noChangeArrowheads="1"/>
            </p:cNvSpPr>
            <p:nvPr/>
          </p:nvSpPr>
          <p:spPr bwMode="auto">
            <a:xfrm>
              <a:off x="6480" y="7824"/>
              <a:ext cx="6411"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lstStyle>
              <a:lvl1pPr marL="541338" indent="-541338"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r>
                <a:rPr lang="en-US" altLang="en-US" sz="500">
                  <a:latin typeface="Arial" panose="020B0604020202020204" pitchFamily="34" charset="0"/>
                </a:rPr>
                <a:t>Paint chip found at crime scene</a:t>
              </a:r>
            </a:p>
            <a:p>
              <a:pPr eaLnBrk="1" hangingPunct="1"/>
              <a:r>
                <a:rPr lang="en-US" altLang="en-US" sz="500">
                  <a:latin typeface="Arial" panose="020B0604020202020204" pitchFamily="34" charset="0"/>
                </a:rPr>
                <a:t>Four layers noted: clear coat, green metallic color, blue-gray primer, &amp; silver metallic bottom</a:t>
              </a:r>
            </a:p>
          </p:txBody>
        </p:sp>
        <p:pic>
          <p:nvPicPr>
            <p:cNvPr id="78946" name="Picture 18" descr="DSCN2398">
              <a:extLst>
                <a:ext uri="{FF2B5EF4-FFF2-40B4-BE49-F238E27FC236}">
                  <a16:creationId xmlns:a16="http://schemas.microsoft.com/office/drawing/2014/main" id="{1884D460-61B2-4E15-B1B7-9DDB30430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76" t="80931" r="12791" b="5109"/>
            <a:stretch>
              <a:fillRect/>
            </a:stretch>
          </p:blipFill>
          <p:spPr bwMode="auto">
            <a:xfrm>
              <a:off x="6528" y="5808"/>
              <a:ext cx="6263" cy="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863" name="Group 19">
            <a:extLst>
              <a:ext uri="{FF2B5EF4-FFF2-40B4-BE49-F238E27FC236}">
                <a16:creationId xmlns:a16="http://schemas.microsoft.com/office/drawing/2014/main" id="{D142533E-217F-436C-A973-4B268547135E}"/>
              </a:ext>
            </a:extLst>
          </p:cNvPr>
          <p:cNvGrpSpPr>
            <a:grpSpLocks/>
          </p:cNvGrpSpPr>
          <p:nvPr/>
        </p:nvGrpSpPr>
        <p:grpSpPr bwMode="auto">
          <a:xfrm>
            <a:off x="4270375" y="3143250"/>
            <a:ext cx="2593975" cy="1890713"/>
            <a:chOff x="12960" y="3024"/>
            <a:chExt cx="7793" cy="6672"/>
          </a:xfrm>
        </p:grpSpPr>
        <p:sp>
          <p:nvSpPr>
            <p:cNvPr id="78927" name="Rectangle 20">
              <a:extLst>
                <a:ext uri="{FF2B5EF4-FFF2-40B4-BE49-F238E27FC236}">
                  <a16:creationId xmlns:a16="http://schemas.microsoft.com/office/drawing/2014/main" id="{C9F45E99-D49B-4B97-9BF2-2F8A1388D216}"/>
                </a:ext>
              </a:extLst>
            </p:cNvPr>
            <p:cNvSpPr>
              <a:spLocks noChangeArrowheads="1"/>
            </p:cNvSpPr>
            <p:nvPr/>
          </p:nvSpPr>
          <p:spPr bwMode="auto">
            <a:xfrm>
              <a:off x="12960" y="3168"/>
              <a:ext cx="7296" cy="6528"/>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928" name="Rectangle 21">
              <a:extLst>
                <a:ext uri="{FF2B5EF4-FFF2-40B4-BE49-F238E27FC236}">
                  <a16:creationId xmlns:a16="http://schemas.microsoft.com/office/drawing/2014/main" id="{98C50A90-5763-4E95-A44F-22D74E92BD39}"/>
                </a:ext>
              </a:extLst>
            </p:cNvPr>
            <p:cNvSpPr>
              <a:spLocks noChangeArrowheads="1"/>
            </p:cNvSpPr>
            <p:nvPr/>
          </p:nvSpPr>
          <p:spPr bwMode="auto">
            <a:xfrm>
              <a:off x="12960" y="3024"/>
              <a:ext cx="7793"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latin typeface="Arial" panose="020B0604020202020204" pitchFamily="34" charset="0"/>
                </a:rPr>
                <a:t>PAINT EVIDENCE</a:t>
              </a:r>
            </a:p>
          </p:txBody>
        </p:sp>
        <p:pic>
          <p:nvPicPr>
            <p:cNvPr id="78929" name="Picture 22" descr="DSCN2402">
              <a:extLst>
                <a:ext uri="{FF2B5EF4-FFF2-40B4-BE49-F238E27FC236}">
                  <a16:creationId xmlns:a16="http://schemas.microsoft.com/office/drawing/2014/main" id="{853BE833-D02B-48DA-9626-4758C0A9B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515" t="69429" b="10190"/>
            <a:stretch>
              <a:fillRect/>
            </a:stretch>
          </p:blipFill>
          <p:spPr bwMode="auto">
            <a:xfrm>
              <a:off x="13056" y="5904"/>
              <a:ext cx="7104" cy="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30" name="Text Box 23">
              <a:extLst>
                <a:ext uri="{FF2B5EF4-FFF2-40B4-BE49-F238E27FC236}">
                  <a16:creationId xmlns:a16="http://schemas.microsoft.com/office/drawing/2014/main" id="{111F9732-34B1-4FCC-B140-25EE699902ED}"/>
                </a:ext>
              </a:extLst>
            </p:cNvPr>
            <p:cNvSpPr txBox="1">
              <a:spLocks noChangeArrowheads="1"/>
            </p:cNvSpPr>
            <p:nvPr/>
          </p:nvSpPr>
          <p:spPr bwMode="auto">
            <a:xfrm>
              <a:off x="15600" y="7344"/>
              <a:ext cx="4744"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b="1">
                  <a:latin typeface="Tahoma" panose="020B0604030504040204" pitchFamily="34" charset="0"/>
                </a:rPr>
                <a:t>Paint chip from the suspect’s vehicle</a:t>
              </a:r>
            </a:p>
          </p:txBody>
        </p:sp>
        <p:pic>
          <p:nvPicPr>
            <p:cNvPr id="78931" name="Picture 24" descr="DSCN2403">
              <a:extLst>
                <a:ext uri="{FF2B5EF4-FFF2-40B4-BE49-F238E27FC236}">
                  <a16:creationId xmlns:a16="http://schemas.microsoft.com/office/drawing/2014/main" id="{05AFC82B-5CB0-4615-A31B-FAD7BC5C5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773" t="6648" r="23781" b="81311"/>
            <a:stretch>
              <a:fillRect/>
            </a:stretch>
          </p:blipFill>
          <p:spPr bwMode="auto">
            <a:xfrm>
              <a:off x="13056" y="7824"/>
              <a:ext cx="7104"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32" name="Text Box 25">
              <a:extLst>
                <a:ext uri="{FF2B5EF4-FFF2-40B4-BE49-F238E27FC236}">
                  <a16:creationId xmlns:a16="http://schemas.microsoft.com/office/drawing/2014/main" id="{B3109B22-B8EF-4506-B048-8231C1FAF656}"/>
                </a:ext>
              </a:extLst>
            </p:cNvPr>
            <p:cNvSpPr txBox="1">
              <a:spLocks noChangeArrowheads="1"/>
            </p:cNvSpPr>
            <p:nvPr/>
          </p:nvSpPr>
          <p:spPr bwMode="auto">
            <a:xfrm>
              <a:off x="15888" y="7872"/>
              <a:ext cx="4473"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b="1">
                  <a:latin typeface="Tahoma" panose="020B0604030504040204" pitchFamily="34" charset="0"/>
                </a:rPr>
                <a:t>Paint chip from victim’s clothing</a:t>
              </a:r>
            </a:p>
          </p:txBody>
        </p:sp>
        <p:pic>
          <p:nvPicPr>
            <p:cNvPr id="78933" name="Picture 26" descr="DSCN2398">
              <a:extLst>
                <a:ext uri="{FF2B5EF4-FFF2-40B4-BE49-F238E27FC236}">
                  <a16:creationId xmlns:a16="http://schemas.microsoft.com/office/drawing/2014/main" id="{1D2048C2-B8E0-466C-9746-94970C8A3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067" t="81973" r="14053" b="310"/>
            <a:stretch>
              <a:fillRect/>
            </a:stretch>
          </p:blipFill>
          <p:spPr bwMode="auto">
            <a:xfrm>
              <a:off x="13152" y="3984"/>
              <a:ext cx="6816" cy="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34" name="Text Box 27">
              <a:extLst>
                <a:ext uri="{FF2B5EF4-FFF2-40B4-BE49-F238E27FC236}">
                  <a16:creationId xmlns:a16="http://schemas.microsoft.com/office/drawing/2014/main" id="{CEDB6A58-AF65-4AD7-9F2E-77A1C8DF6DB5}"/>
                </a:ext>
              </a:extLst>
            </p:cNvPr>
            <p:cNvSpPr txBox="1">
              <a:spLocks noChangeArrowheads="1"/>
            </p:cNvSpPr>
            <p:nvPr/>
          </p:nvSpPr>
          <p:spPr bwMode="auto">
            <a:xfrm>
              <a:off x="14784" y="5280"/>
              <a:ext cx="4577"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b="1">
                  <a:latin typeface="Tahoma" panose="020B0604030504040204" pitchFamily="34" charset="0"/>
                </a:rPr>
                <a:t>Paint chip from the crime scene</a:t>
              </a:r>
            </a:p>
          </p:txBody>
        </p:sp>
        <p:sp>
          <p:nvSpPr>
            <p:cNvPr id="78935" name="Line 28">
              <a:extLst>
                <a:ext uri="{FF2B5EF4-FFF2-40B4-BE49-F238E27FC236}">
                  <a16:creationId xmlns:a16="http://schemas.microsoft.com/office/drawing/2014/main" id="{53E3B0C6-A0CE-4342-96CF-AD9C55573A4A}"/>
                </a:ext>
              </a:extLst>
            </p:cNvPr>
            <p:cNvSpPr>
              <a:spLocks noChangeShapeType="1"/>
            </p:cNvSpPr>
            <p:nvPr/>
          </p:nvSpPr>
          <p:spPr bwMode="auto">
            <a:xfrm flipH="1">
              <a:off x="14064" y="4656"/>
              <a:ext cx="60" cy="43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936" name="Line 29">
              <a:extLst>
                <a:ext uri="{FF2B5EF4-FFF2-40B4-BE49-F238E27FC236}">
                  <a16:creationId xmlns:a16="http://schemas.microsoft.com/office/drawing/2014/main" id="{EE9FEC69-A6F1-4AEB-BD44-3B264C9E38D4}"/>
                </a:ext>
              </a:extLst>
            </p:cNvPr>
            <p:cNvSpPr>
              <a:spLocks noChangeShapeType="1"/>
            </p:cNvSpPr>
            <p:nvPr/>
          </p:nvSpPr>
          <p:spPr bwMode="auto">
            <a:xfrm flipV="1">
              <a:off x="18672" y="3792"/>
              <a:ext cx="720" cy="9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937" name="Text Box 30">
              <a:extLst>
                <a:ext uri="{FF2B5EF4-FFF2-40B4-BE49-F238E27FC236}">
                  <a16:creationId xmlns:a16="http://schemas.microsoft.com/office/drawing/2014/main" id="{BB8F30A2-CF37-4484-8190-0CF0AA00BB0E}"/>
                </a:ext>
              </a:extLst>
            </p:cNvPr>
            <p:cNvSpPr txBox="1">
              <a:spLocks noChangeArrowheads="1"/>
            </p:cNvSpPr>
            <p:nvPr/>
          </p:nvSpPr>
          <p:spPr bwMode="auto">
            <a:xfrm>
              <a:off x="13104" y="3408"/>
              <a:ext cx="1113"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Arial" panose="020B0604020202020204" pitchFamily="34" charset="0"/>
                </a:rPr>
                <a:t>Clear Coat</a:t>
              </a:r>
            </a:p>
          </p:txBody>
        </p:sp>
        <p:sp>
          <p:nvSpPr>
            <p:cNvPr id="78938" name="Text Box 31">
              <a:extLst>
                <a:ext uri="{FF2B5EF4-FFF2-40B4-BE49-F238E27FC236}">
                  <a16:creationId xmlns:a16="http://schemas.microsoft.com/office/drawing/2014/main" id="{A96DB32F-6A13-4677-9DAF-A8F912C6C6D7}"/>
                </a:ext>
              </a:extLst>
            </p:cNvPr>
            <p:cNvSpPr txBox="1">
              <a:spLocks noChangeArrowheads="1"/>
            </p:cNvSpPr>
            <p:nvPr/>
          </p:nvSpPr>
          <p:spPr bwMode="auto">
            <a:xfrm>
              <a:off x="19344" y="3360"/>
              <a:ext cx="1162"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Arial" panose="020B0604020202020204" pitchFamily="34" charset="0"/>
                </a:rPr>
                <a:t>Gray Primer</a:t>
              </a:r>
            </a:p>
          </p:txBody>
        </p:sp>
        <p:sp>
          <p:nvSpPr>
            <p:cNvPr id="78939" name="Text Box 32">
              <a:extLst>
                <a:ext uri="{FF2B5EF4-FFF2-40B4-BE49-F238E27FC236}">
                  <a16:creationId xmlns:a16="http://schemas.microsoft.com/office/drawing/2014/main" id="{ABB287B3-1328-4F98-B6E8-FA7933BA8A1D}"/>
                </a:ext>
              </a:extLst>
            </p:cNvPr>
            <p:cNvSpPr txBox="1">
              <a:spLocks noChangeArrowheads="1"/>
            </p:cNvSpPr>
            <p:nvPr/>
          </p:nvSpPr>
          <p:spPr bwMode="auto">
            <a:xfrm>
              <a:off x="13104" y="4992"/>
              <a:ext cx="144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Arial" panose="020B0604020202020204" pitchFamily="34" charset="0"/>
                </a:rPr>
                <a:t>Dark Green Color Coat</a:t>
              </a:r>
            </a:p>
          </p:txBody>
        </p:sp>
        <p:sp>
          <p:nvSpPr>
            <p:cNvPr id="78940" name="Text Box 33">
              <a:extLst>
                <a:ext uri="{FF2B5EF4-FFF2-40B4-BE49-F238E27FC236}">
                  <a16:creationId xmlns:a16="http://schemas.microsoft.com/office/drawing/2014/main" id="{701F2733-2F87-4CED-9600-47D00499F791}"/>
                </a:ext>
              </a:extLst>
            </p:cNvPr>
            <p:cNvSpPr txBox="1">
              <a:spLocks noChangeArrowheads="1"/>
            </p:cNvSpPr>
            <p:nvPr/>
          </p:nvSpPr>
          <p:spPr bwMode="auto">
            <a:xfrm>
              <a:off x="19008" y="4848"/>
              <a:ext cx="1248"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Arial" panose="020B0604020202020204" pitchFamily="34" charset="0"/>
                </a:rPr>
                <a:t>Silver Metallic Primer</a:t>
              </a:r>
            </a:p>
          </p:txBody>
        </p:sp>
        <p:sp>
          <p:nvSpPr>
            <p:cNvPr id="78941" name="Line 34">
              <a:extLst>
                <a:ext uri="{FF2B5EF4-FFF2-40B4-BE49-F238E27FC236}">
                  <a16:creationId xmlns:a16="http://schemas.microsoft.com/office/drawing/2014/main" id="{5E95700F-42AB-4860-BB42-8DE83714370C}"/>
                </a:ext>
              </a:extLst>
            </p:cNvPr>
            <p:cNvSpPr>
              <a:spLocks noChangeShapeType="1"/>
            </p:cNvSpPr>
            <p:nvPr/>
          </p:nvSpPr>
          <p:spPr bwMode="auto">
            <a:xfrm flipH="1" flipV="1">
              <a:off x="13680" y="3936"/>
              <a:ext cx="240" cy="576"/>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942" name="Line 35">
              <a:extLst>
                <a:ext uri="{FF2B5EF4-FFF2-40B4-BE49-F238E27FC236}">
                  <a16:creationId xmlns:a16="http://schemas.microsoft.com/office/drawing/2014/main" id="{66482904-8C29-4D50-AFD5-2EE0A0FB206E}"/>
                </a:ext>
              </a:extLst>
            </p:cNvPr>
            <p:cNvSpPr>
              <a:spLocks noChangeShapeType="1"/>
            </p:cNvSpPr>
            <p:nvPr/>
          </p:nvSpPr>
          <p:spPr bwMode="auto">
            <a:xfrm>
              <a:off x="18384" y="4848"/>
              <a:ext cx="576" cy="43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78864" name="Picture 36" descr="336-2-023-1 clear">
            <a:extLst>
              <a:ext uri="{FF2B5EF4-FFF2-40B4-BE49-F238E27FC236}">
                <a16:creationId xmlns:a16="http://schemas.microsoft.com/office/drawing/2014/main" id="{0B907A75-F745-49A7-B211-081DC7470B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9413" y="4981575"/>
            <a:ext cx="23193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5" name="Rectangle 37">
            <a:extLst>
              <a:ext uri="{FF2B5EF4-FFF2-40B4-BE49-F238E27FC236}">
                <a16:creationId xmlns:a16="http://schemas.microsoft.com/office/drawing/2014/main" id="{66E34A1E-562F-4F5F-B220-3590CFB380BB}"/>
              </a:ext>
            </a:extLst>
          </p:cNvPr>
          <p:cNvSpPr>
            <a:spLocks noChangeArrowheads="1"/>
          </p:cNvSpPr>
          <p:nvPr/>
        </p:nvSpPr>
        <p:spPr bwMode="auto">
          <a:xfrm>
            <a:off x="4302125" y="5021263"/>
            <a:ext cx="984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latin typeface="Arial" panose="020B0604020202020204" pitchFamily="34" charset="0"/>
              </a:rPr>
              <a:t>PAINT EVIDENCE-GREEN METALLIC</a:t>
            </a:r>
          </a:p>
        </p:txBody>
      </p:sp>
      <p:pic>
        <p:nvPicPr>
          <p:cNvPr id="78866" name="Picture 38" descr="336-2-023 4_5 shakedown green2">
            <a:extLst>
              <a:ext uri="{FF2B5EF4-FFF2-40B4-BE49-F238E27FC236}">
                <a16:creationId xmlns:a16="http://schemas.microsoft.com/office/drawing/2014/main" id="{8FBEDB01-7275-40C0-9C16-CCE5E8A7C9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3226"/>
          <a:stretch>
            <a:fillRect/>
          </a:stretch>
        </p:blipFill>
        <p:spPr bwMode="auto">
          <a:xfrm>
            <a:off x="4327525" y="5516563"/>
            <a:ext cx="23495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7" name="Text Box 39">
            <a:extLst>
              <a:ext uri="{FF2B5EF4-FFF2-40B4-BE49-F238E27FC236}">
                <a16:creationId xmlns:a16="http://schemas.microsoft.com/office/drawing/2014/main" id="{C4E35F3D-BD92-45B9-9294-256EF08E4AF3}"/>
              </a:ext>
            </a:extLst>
          </p:cNvPr>
          <p:cNvSpPr txBox="1">
            <a:spLocks noChangeArrowheads="1"/>
          </p:cNvSpPr>
          <p:nvPr/>
        </p:nvSpPr>
        <p:spPr bwMode="auto">
          <a:xfrm>
            <a:off x="5286375" y="5048250"/>
            <a:ext cx="16033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solidFill>
                  <a:srgbClr val="0066FF"/>
                </a:solidFill>
                <a:latin typeface="Arial" panose="020B0604020202020204" pitchFamily="34" charset="0"/>
              </a:rPr>
              <a:t>Blue</a:t>
            </a:r>
            <a:r>
              <a:rPr lang="en-US" altLang="en-US" sz="500">
                <a:latin typeface="Arial" panose="020B0604020202020204" pitchFamily="34" charset="0"/>
              </a:rPr>
              <a:t>- Paint from crime scene</a:t>
            </a:r>
          </a:p>
          <a:p>
            <a:pPr>
              <a:spcBef>
                <a:spcPct val="50000"/>
              </a:spcBef>
              <a:buClrTx/>
              <a:buFontTx/>
              <a:buNone/>
            </a:pPr>
            <a:r>
              <a:rPr lang="en-US" altLang="en-US" sz="500" b="1">
                <a:solidFill>
                  <a:srgbClr val="6600CC"/>
                </a:solidFill>
                <a:latin typeface="Arial" panose="020B0604020202020204" pitchFamily="34" charset="0"/>
              </a:rPr>
              <a:t>Purple</a:t>
            </a:r>
            <a:r>
              <a:rPr lang="en-US" altLang="en-US" sz="500">
                <a:latin typeface="Arial" panose="020B0604020202020204" pitchFamily="34" charset="0"/>
              </a:rPr>
              <a:t>- Paint from suspect’s vehicle</a:t>
            </a:r>
          </a:p>
          <a:p>
            <a:pPr>
              <a:spcBef>
                <a:spcPct val="50000"/>
              </a:spcBef>
              <a:buClrTx/>
              <a:buFontTx/>
              <a:buNone/>
            </a:pPr>
            <a:r>
              <a:rPr lang="en-US" altLang="en-US" sz="500" b="1">
                <a:solidFill>
                  <a:srgbClr val="33CC33"/>
                </a:solidFill>
                <a:latin typeface="Arial" panose="020B0604020202020204" pitchFamily="34" charset="0"/>
              </a:rPr>
              <a:t>Green</a:t>
            </a:r>
            <a:r>
              <a:rPr lang="en-US" altLang="en-US" sz="500">
                <a:latin typeface="Arial" panose="020B0604020202020204" pitchFamily="34" charset="0"/>
              </a:rPr>
              <a:t>- Paint smear from victim’s jacket</a:t>
            </a:r>
          </a:p>
          <a:p>
            <a:pPr>
              <a:spcBef>
                <a:spcPct val="50000"/>
              </a:spcBef>
              <a:buClrTx/>
              <a:buFontTx/>
              <a:buNone/>
            </a:pPr>
            <a:r>
              <a:rPr lang="en-US" altLang="en-US" sz="500" b="1">
                <a:solidFill>
                  <a:srgbClr val="FF0000"/>
                </a:solidFill>
                <a:latin typeface="Arial" panose="020B0604020202020204" pitchFamily="34" charset="0"/>
              </a:rPr>
              <a:t>Red</a:t>
            </a:r>
            <a:r>
              <a:rPr lang="en-US" altLang="en-US" sz="500">
                <a:latin typeface="Arial" panose="020B0604020202020204" pitchFamily="34" charset="0"/>
              </a:rPr>
              <a:t>- Paint from victim’s clothing</a:t>
            </a:r>
          </a:p>
        </p:txBody>
      </p:sp>
      <p:sp>
        <p:nvSpPr>
          <p:cNvPr id="78868" name="Rectangle 40">
            <a:extLst>
              <a:ext uri="{FF2B5EF4-FFF2-40B4-BE49-F238E27FC236}">
                <a16:creationId xmlns:a16="http://schemas.microsoft.com/office/drawing/2014/main" id="{4AD6C7A0-338C-4B9C-A185-EEFBD1A95606}"/>
              </a:ext>
            </a:extLst>
          </p:cNvPr>
          <p:cNvSpPr>
            <a:spLocks noChangeArrowheads="1"/>
          </p:cNvSpPr>
          <p:nvPr/>
        </p:nvSpPr>
        <p:spPr bwMode="auto">
          <a:xfrm>
            <a:off x="6762750" y="898525"/>
            <a:ext cx="22701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latin typeface="Arial" panose="020B0604020202020204" pitchFamily="34" charset="0"/>
              </a:rPr>
              <a:t>PAINT EVIDENCE-GRAY PRIMER</a:t>
            </a:r>
          </a:p>
        </p:txBody>
      </p:sp>
      <p:pic>
        <p:nvPicPr>
          <p:cNvPr id="78869" name="Picture 41" descr="336-2-023-1 blue gray primer">
            <a:extLst>
              <a:ext uri="{FF2B5EF4-FFF2-40B4-BE49-F238E27FC236}">
                <a16:creationId xmlns:a16="http://schemas.microsoft.com/office/drawing/2014/main" id="{966A1579-5194-40F5-BC34-B2708D19A2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6875" y="1470025"/>
            <a:ext cx="22860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0" name="Text Box 42">
            <a:extLst>
              <a:ext uri="{FF2B5EF4-FFF2-40B4-BE49-F238E27FC236}">
                <a16:creationId xmlns:a16="http://schemas.microsoft.com/office/drawing/2014/main" id="{E572D90B-005D-43BB-8A54-B786CCB34916}"/>
              </a:ext>
            </a:extLst>
          </p:cNvPr>
          <p:cNvSpPr txBox="1">
            <a:spLocks noChangeArrowheads="1"/>
          </p:cNvSpPr>
          <p:nvPr/>
        </p:nvSpPr>
        <p:spPr bwMode="auto">
          <a:xfrm>
            <a:off x="6794500" y="1089025"/>
            <a:ext cx="19367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solidFill>
                  <a:srgbClr val="FF0000"/>
                </a:solidFill>
                <a:latin typeface="Arial" panose="020B0604020202020204" pitchFamily="34" charset="0"/>
              </a:rPr>
              <a:t>Red</a:t>
            </a:r>
            <a:r>
              <a:rPr lang="en-US" altLang="en-US" sz="500">
                <a:latin typeface="Arial" panose="020B0604020202020204" pitchFamily="34" charset="0"/>
              </a:rPr>
              <a:t>- Paint chip from crime scene</a:t>
            </a:r>
          </a:p>
          <a:p>
            <a:pPr>
              <a:spcBef>
                <a:spcPct val="50000"/>
              </a:spcBef>
              <a:buClrTx/>
              <a:buFontTx/>
              <a:buNone/>
            </a:pPr>
            <a:r>
              <a:rPr lang="en-US" altLang="en-US" sz="500">
                <a:solidFill>
                  <a:srgbClr val="33CC33"/>
                </a:solidFill>
                <a:latin typeface="Arial" panose="020B0604020202020204" pitchFamily="34" charset="0"/>
              </a:rPr>
              <a:t>Green</a:t>
            </a:r>
            <a:r>
              <a:rPr lang="en-US" altLang="en-US" sz="500">
                <a:latin typeface="Arial" panose="020B0604020202020204" pitchFamily="34" charset="0"/>
              </a:rPr>
              <a:t>- Paint chip from suspect’s vehicle</a:t>
            </a:r>
          </a:p>
          <a:p>
            <a:pPr>
              <a:spcBef>
                <a:spcPct val="50000"/>
              </a:spcBef>
              <a:buClrTx/>
              <a:buFontTx/>
              <a:buNone/>
            </a:pPr>
            <a:r>
              <a:rPr lang="en-US" altLang="en-US" sz="500">
                <a:solidFill>
                  <a:srgbClr val="0066FF"/>
                </a:solidFill>
                <a:latin typeface="Arial" panose="020B0604020202020204" pitchFamily="34" charset="0"/>
              </a:rPr>
              <a:t>Blue</a:t>
            </a:r>
            <a:r>
              <a:rPr lang="en-US" altLang="en-US" sz="500">
                <a:latin typeface="Arial" panose="020B0604020202020204" pitchFamily="34" charset="0"/>
              </a:rPr>
              <a:t>- Paint chip from victim’s clothing</a:t>
            </a:r>
          </a:p>
        </p:txBody>
      </p:sp>
      <p:sp>
        <p:nvSpPr>
          <p:cNvPr id="78871" name="Rectangle 43">
            <a:extLst>
              <a:ext uri="{FF2B5EF4-FFF2-40B4-BE49-F238E27FC236}">
                <a16:creationId xmlns:a16="http://schemas.microsoft.com/office/drawing/2014/main" id="{12A72354-761E-4060-96C4-D59F9780FD25}"/>
              </a:ext>
            </a:extLst>
          </p:cNvPr>
          <p:cNvSpPr>
            <a:spLocks noChangeArrowheads="1"/>
          </p:cNvSpPr>
          <p:nvPr/>
        </p:nvSpPr>
        <p:spPr bwMode="auto">
          <a:xfrm>
            <a:off x="6746875" y="2789238"/>
            <a:ext cx="231775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latin typeface="Arial" panose="020B0604020202020204" pitchFamily="34" charset="0"/>
              </a:rPr>
              <a:t>PAINT EVIDENCE-SILVER LAYER</a:t>
            </a:r>
          </a:p>
        </p:txBody>
      </p:sp>
      <p:pic>
        <p:nvPicPr>
          <p:cNvPr id="78872" name="Picture 44" descr="336-2-023-1 gray primer">
            <a:extLst>
              <a:ext uri="{FF2B5EF4-FFF2-40B4-BE49-F238E27FC236}">
                <a16:creationId xmlns:a16="http://schemas.microsoft.com/office/drawing/2014/main" id="{ABC6FFDF-8CDF-4693-81C6-0C8F371FFE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6875" y="3333750"/>
            <a:ext cx="22860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Text Box 45">
            <a:extLst>
              <a:ext uri="{FF2B5EF4-FFF2-40B4-BE49-F238E27FC236}">
                <a16:creationId xmlns:a16="http://schemas.microsoft.com/office/drawing/2014/main" id="{23A9A10D-D4D7-4FB5-9894-6F6A8DD460CB}"/>
              </a:ext>
            </a:extLst>
          </p:cNvPr>
          <p:cNvSpPr txBox="1">
            <a:spLocks noChangeArrowheads="1"/>
          </p:cNvSpPr>
          <p:nvPr/>
        </p:nvSpPr>
        <p:spPr bwMode="auto">
          <a:xfrm>
            <a:off x="6731000" y="2979738"/>
            <a:ext cx="23177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solidFill>
                  <a:srgbClr val="FF0000"/>
                </a:solidFill>
                <a:latin typeface="Arial" panose="020B0604020202020204" pitchFamily="34" charset="0"/>
              </a:rPr>
              <a:t>Red</a:t>
            </a:r>
            <a:r>
              <a:rPr lang="en-US" altLang="en-US" sz="500">
                <a:latin typeface="Arial" panose="020B0604020202020204" pitchFamily="34" charset="0"/>
              </a:rPr>
              <a:t>- Paint chip from crime scene</a:t>
            </a:r>
          </a:p>
          <a:p>
            <a:pPr>
              <a:spcBef>
                <a:spcPct val="50000"/>
              </a:spcBef>
              <a:buClrTx/>
              <a:buFontTx/>
              <a:buNone/>
            </a:pPr>
            <a:r>
              <a:rPr lang="en-US" altLang="en-US" sz="500">
                <a:solidFill>
                  <a:srgbClr val="33CC33"/>
                </a:solidFill>
                <a:latin typeface="Arial" panose="020B0604020202020204" pitchFamily="34" charset="0"/>
              </a:rPr>
              <a:t>Green</a:t>
            </a:r>
            <a:r>
              <a:rPr lang="en-US" altLang="en-US" sz="500">
                <a:latin typeface="Arial" panose="020B0604020202020204" pitchFamily="34" charset="0"/>
              </a:rPr>
              <a:t> –Paint chip from suspect’s vehicle</a:t>
            </a:r>
          </a:p>
          <a:p>
            <a:pPr>
              <a:spcBef>
                <a:spcPct val="50000"/>
              </a:spcBef>
              <a:buClrTx/>
              <a:buFontTx/>
              <a:buNone/>
            </a:pPr>
            <a:r>
              <a:rPr lang="en-US" altLang="en-US" sz="500">
                <a:solidFill>
                  <a:srgbClr val="0066FF"/>
                </a:solidFill>
                <a:latin typeface="Arial" panose="020B0604020202020204" pitchFamily="34" charset="0"/>
              </a:rPr>
              <a:t>Blue</a:t>
            </a:r>
            <a:r>
              <a:rPr lang="en-US" altLang="en-US" sz="500">
                <a:latin typeface="Arial" panose="020B0604020202020204" pitchFamily="34" charset="0"/>
              </a:rPr>
              <a:t>- Paint chip from victim’s clothing</a:t>
            </a:r>
          </a:p>
        </p:txBody>
      </p:sp>
      <p:grpSp>
        <p:nvGrpSpPr>
          <p:cNvPr id="78874" name="Group 46">
            <a:extLst>
              <a:ext uri="{FF2B5EF4-FFF2-40B4-BE49-F238E27FC236}">
                <a16:creationId xmlns:a16="http://schemas.microsoft.com/office/drawing/2014/main" id="{C8E7D98B-5A37-4886-9851-5CE175ADD829}"/>
              </a:ext>
            </a:extLst>
          </p:cNvPr>
          <p:cNvGrpSpPr>
            <a:grpSpLocks/>
          </p:cNvGrpSpPr>
          <p:nvPr/>
        </p:nvGrpSpPr>
        <p:grpSpPr bwMode="auto">
          <a:xfrm>
            <a:off x="2127250" y="4602163"/>
            <a:ext cx="2138363" cy="2160587"/>
            <a:chOff x="6844" y="14400"/>
            <a:chExt cx="6452" cy="6144"/>
          </a:xfrm>
        </p:grpSpPr>
        <p:sp>
          <p:nvSpPr>
            <p:cNvPr id="78917" name="Rectangle 47">
              <a:extLst>
                <a:ext uri="{FF2B5EF4-FFF2-40B4-BE49-F238E27FC236}">
                  <a16:creationId xmlns:a16="http://schemas.microsoft.com/office/drawing/2014/main" id="{BD85F9B8-44C8-4EBA-B957-2BA10082F5F1}"/>
                </a:ext>
              </a:extLst>
            </p:cNvPr>
            <p:cNvSpPr>
              <a:spLocks noChangeArrowheads="1"/>
            </p:cNvSpPr>
            <p:nvPr/>
          </p:nvSpPr>
          <p:spPr bwMode="auto">
            <a:xfrm>
              <a:off x="6844" y="14448"/>
              <a:ext cx="6452" cy="6096"/>
            </a:xfrm>
            <a:prstGeom prst="rect">
              <a:avLst/>
            </a:prstGeom>
            <a:solidFill>
              <a:schemeClr val="accent1"/>
            </a:solidFill>
            <a:ln w="57150" algn="ctr">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918" name="Rectangle 48">
              <a:extLst>
                <a:ext uri="{FF2B5EF4-FFF2-40B4-BE49-F238E27FC236}">
                  <a16:creationId xmlns:a16="http://schemas.microsoft.com/office/drawing/2014/main" id="{A819994A-0953-4532-A1AA-6029B9EEED39}"/>
                </a:ext>
              </a:extLst>
            </p:cNvPr>
            <p:cNvSpPr>
              <a:spLocks noChangeArrowheads="1"/>
            </p:cNvSpPr>
            <p:nvPr/>
          </p:nvSpPr>
          <p:spPr bwMode="auto">
            <a:xfrm>
              <a:off x="6864" y="14400"/>
              <a:ext cx="638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rPr>
                <a:t>FIBER EVIDENCE</a:t>
              </a:r>
            </a:p>
          </p:txBody>
        </p:sp>
        <p:pic>
          <p:nvPicPr>
            <p:cNvPr id="78919" name="Picture 49" descr="DSCN2405">
              <a:extLst>
                <a:ext uri="{FF2B5EF4-FFF2-40B4-BE49-F238E27FC236}">
                  <a16:creationId xmlns:a16="http://schemas.microsoft.com/office/drawing/2014/main" id="{59488C66-A45F-482E-ABFD-37686B4C69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2" y="15024"/>
              <a:ext cx="3120" cy="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20" name="Picture 50" descr="DSCN2409">
              <a:extLst>
                <a:ext uri="{FF2B5EF4-FFF2-40B4-BE49-F238E27FC236}">
                  <a16:creationId xmlns:a16="http://schemas.microsoft.com/office/drawing/2014/main" id="{9B40051F-5ED1-47B7-B4F2-C2C8078E56D3}"/>
                </a:ext>
              </a:extLst>
            </p:cNvPr>
            <p:cNvPicPr>
              <a:picLocks noChangeAspect="1" noChangeArrowheads="1"/>
            </p:cNvPicPr>
            <p:nvPr/>
          </p:nvPicPr>
          <p:blipFill>
            <a:blip r:embed="rId12">
              <a:lum bright="42000" contrast="18000"/>
              <a:extLst>
                <a:ext uri="{28A0092B-C50C-407E-A947-70E740481C1C}">
                  <a14:useLocalDpi xmlns:a14="http://schemas.microsoft.com/office/drawing/2010/main" val="0"/>
                </a:ext>
              </a:extLst>
            </a:blip>
            <a:srcRect/>
            <a:stretch>
              <a:fillRect/>
            </a:stretch>
          </p:blipFill>
          <p:spPr bwMode="auto">
            <a:xfrm>
              <a:off x="10098" y="15024"/>
              <a:ext cx="3120" cy="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21" name="Picture 51" descr="DSCN2411">
              <a:extLst>
                <a:ext uri="{FF2B5EF4-FFF2-40B4-BE49-F238E27FC236}">
                  <a16:creationId xmlns:a16="http://schemas.microsoft.com/office/drawing/2014/main" id="{2301EB70-98D5-4774-86D9-7C51EC9378D8}"/>
                </a:ext>
              </a:extLst>
            </p:cNvPr>
            <p:cNvPicPr>
              <a:picLocks noChangeAspect="1" noChangeArrowheads="1"/>
            </p:cNvPicPr>
            <p:nvPr/>
          </p:nvPicPr>
          <p:blipFill>
            <a:blip r:embed="rId13">
              <a:lum bright="24000"/>
              <a:extLst>
                <a:ext uri="{28A0092B-C50C-407E-A947-70E740481C1C}">
                  <a14:useLocalDpi xmlns:a14="http://schemas.microsoft.com/office/drawing/2010/main" val="0"/>
                </a:ext>
              </a:extLst>
            </a:blip>
            <a:srcRect/>
            <a:stretch>
              <a:fillRect/>
            </a:stretch>
          </p:blipFill>
          <p:spPr bwMode="auto">
            <a:xfrm>
              <a:off x="10080" y="17712"/>
              <a:ext cx="3168" cy="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22" name="Picture 52" descr="DSCN2414">
              <a:extLst>
                <a:ext uri="{FF2B5EF4-FFF2-40B4-BE49-F238E27FC236}">
                  <a16:creationId xmlns:a16="http://schemas.microsoft.com/office/drawing/2014/main" id="{8102BE11-6647-4F00-909D-D88640A12316}"/>
                </a:ext>
              </a:extLst>
            </p:cNvPr>
            <p:cNvPicPr>
              <a:picLocks noChangeAspect="1" noChangeArrowheads="1"/>
            </p:cNvPicPr>
            <p:nvPr/>
          </p:nvPicPr>
          <p:blipFill>
            <a:blip r:embed="rId14">
              <a:lum bright="18000" contrast="24000"/>
              <a:extLst>
                <a:ext uri="{28A0092B-C50C-407E-A947-70E740481C1C}">
                  <a14:useLocalDpi xmlns:a14="http://schemas.microsoft.com/office/drawing/2010/main" val="0"/>
                </a:ext>
              </a:extLst>
            </a:blip>
            <a:srcRect/>
            <a:stretch>
              <a:fillRect/>
            </a:stretch>
          </p:blipFill>
          <p:spPr bwMode="auto">
            <a:xfrm>
              <a:off x="6912" y="17712"/>
              <a:ext cx="3120" cy="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23" name="Text Box 53">
              <a:extLst>
                <a:ext uri="{FF2B5EF4-FFF2-40B4-BE49-F238E27FC236}">
                  <a16:creationId xmlns:a16="http://schemas.microsoft.com/office/drawing/2014/main" id="{B2B204EE-450D-4DA0-9F34-F0D2E3F2049A}"/>
                </a:ext>
              </a:extLst>
            </p:cNvPr>
            <p:cNvSpPr txBox="1">
              <a:spLocks noChangeArrowheads="1"/>
            </p:cNvSpPr>
            <p:nvPr/>
          </p:nvSpPr>
          <p:spPr bwMode="auto">
            <a:xfrm>
              <a:off x="6960" y="16368"/>
              <a:ext cx="1488" cy="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Tahoma" panose="020B0604030504040204" pitchFamily="34" charset="0"/>
                </a:rPr>
                <a:t>Unknown acrylic (suspect’s vehicle)</a:t>
              </a:r>
            </a:p>
          </p:txBody>
        </p:sp>
        <p:sp>
          <p:nvSpPr>
            <p:cNvPr id="78924" name="Text Box 54">
              <a:extLst>
                <a:ext uri="{FF2B5EF4-FFF2-40B4-BE49-F238E27FC236}">
                  <a16:creationId xmlns:a16="http://schemas.microsoft.com/office/drawing/2014/main" id="{C1BC479B-1BF2-47A6-94AE-18120ECB1434}"/>
                </a:ext>
              </a:extLst>
            </p:cNvPr>
            <p:cNvSpPr txBox="1">
              <a:spLocks noChangeArrowheads="1"/>
            </p:cNvSpPr>
            <p:nvPr/>
          </p:nvSpPr>
          <p:spPr bwMode="auto">
            <a:xfrm>
              <a:off x="10128" y="16464"/>
              <a:ext cx="1248" cy="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Tahoma" panose="020B0604030504040204" pitchFamily="34" charset="0"/>
                </a:rPr>
                <a:t>Unknown Polyester (suspect’s vehicle)</a:t>
              </a:r>
            </a:p>
          </p:txBody>
        </p:sp>
        <p:sp>
          <p:nvSpPr>
            <p:cNvPr id="78925" name="Text Box 55">
              <a:extLst>
                <a:ext uri="{FF2B5EF4-FFF2-40B4-BE49-F238E27FC236}">
                  <a16:creationId xmlns:a16="http://schemas.microsoft.com/office/drawing/2014/main" id="{5068779F-0558-4EC5-ABC2-1FF5E0D56C73}"/>
                </a:ext>
              </a:extLst>
            </p:cNvPr>
            <p:cNvSpPr txBox="1">
              <a:spLocks noChangeArrowheads="1"/>
            </p:cNvSpPr>
            <p:nvPr/>
          </p:nvSpPr>
          <p:spPr bwMode="auto">
            <a:xfrm>
              <a:off x="6960" y="17856"/>
              <a:ext cx="1296" cy="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Tahoma" panose="020B0604030504040204" pitchFamily="34" charset="0"/>
                </a:rPr>
                <a:t>Known acrylic (victim’s jacket)</a:t>
              </a:r>
            </a:p>
          </p:txBody>
        </p:sp>
        <p:sp>
          <p:nvSpPr>
            <p:cNvPr id="78926" name="Text Box 56">
              <a:extLst>
                <a:ext uri="{FF2B5EF4-FFF2-40B4-BE49-F238E27FC236}">
                  <a16:creationId xmlns:a16="http://schemas.microsoft.com/office/drawing/2014/main" id="{4379DB66-D5B3-48C7-9DE1-D7CC564CF7C9}"/>
                </a:ext>
              </a:extLst>
            </p:cNvPr>
            <p:cNvSpPr txBox="1">
              <a:spLocks noChangeArrowheads="1"/>
            </p:cNvSpPr>
            <p:nvPr/>
          </p:nvSpPr>
          <p:spPr bwMode="auto">
            <a:xfrm>
              <a:off x="11952" y="19248"/>
              <a:ext cx="1248" cy="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Tahoma" panose="020B0604030504040204" pitchFamily="34" charset="0"/>
                </a:rPr>
                <a:t>Known polyester (victim’s jacket)</a:t>
              </a:r>
            </a:p>
          </p:txBody>
        </p:sp>
      </p:grpSp>
      <p:sp>
        <p:nvSpPr>
          <p:cNvPr id="78875" name="Rectangle 57">
            <a:extLst>
              <a:ext uri="{FF2B5EF4-FFF2-40B4-BE49-F238E27FC236}">
                <a16:creationId xmlns:a16="http://schemas.microsoft.com/office/drawing/2014/main" id="{3D506208-C749-4894-B9BD-DC3AB1F6CE2F}"/>
              </a:ext>
            </a:extLst>
          </p:cNvPr>
          <p:cNvSpPr>
            <a:spLocks noChangeArrowheads="1"/>
          </p:cNvSpPr>
          <p:nvPr/>
        </p:nvSpPr>
        <p:spPr bwMode="auto">
          <a:xfrm>
            <a:off x="6699250" y="6205538"/>
            <a:ext cx="23177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latin typeface="Arial" panose="020B0604020202020204" pitchFamily="34" charset="0"/>
              </a:rPr>
              <a:t>RESULTS</a:t>
            </a:r>
          </a:p>
        </p:txBody>
      </p:sp>
      <p:sp>
        <p:nvSpPr>
          <p:cNvPr id="78876" name="Rectangle 58">
            <a:extLst>
              <a:ext uri="{FF2B5EF4-FFF2-40B4-BE49-F238E27FC236}">
                <a16:creationId xmlns:a16="http://schemas.microsoft.com/office/drawing/2014/main" id="{DA717CC3-CF5F-456F-AA5A-1675472D7522}"/>
              </a:ext>
            </a:extLst>
          </p:cNvPr>
          <p:cNvSpPr>
            <a:spLocks noChangeArrowheads="1"/>
          </p:cNvSpPr>
          <p:nvPr/>
        </p:nvSpPr>
        <p:spPr bwMode="auto">
          <a:xfrm>
            <a:off x="6705600" y="6172200"/>
            <a:ext cx="23526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lstStyle>
            <a:lvl1pPr marL="541338" indent="-541338" defTabSz="1443038">
              <a:spcBef>
                <a:spcPct val="20000"/>
              </a:spcBef>
              <a:buClr>
                <a:schemeClr val="tx2"/>
              </a:buClr>
              <a:buChar char="•"/>
              <a:defRPr sz="3200">
                <a:solidFill>
                  <a:schemeClr val="tx1"/>
                </a:solidFill>
                <a:latin typeface="Times New Roman" panose="02020603050405020304" pitchFamily="18" charset="0"/>
              </a:defRPr>
            </a:lvl1pPr>
            <a:lvl2pPr marL="1173163" indent="-4508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r>
              <a:rPr lang="en-US" altLang="en-US" sz="500">
                <a:latin typeface="Arial" panose="020B0604020202020204" pitchFamily="34" charset="0"/>
              </a:rPr>
              <a:t>Based on physical and chemical properties: </a:t>
            </a:r>
          </a:p>
          <a:p>
            <a:pPr lvl="1" eaLnBrk="1" hangingPunct="1"/>
            <a:r>
              <a:rPr lang="en-US" altLang="en-US" sz="500">
                <a:latin typeface="Arial" panose="020B0604020202020204" pitchFamily="34" charset="0"/>
              </a:rPr>
              <a:t>the paint chip found at the scene and the paint chip found in the victim’s clothing, could have originated from the suspect’s car</a:t>
            </a:r>
          </a:p>
          <a:p>
            <a:pPr lvl="1" eaLnBrk="1" hangingPunct="1"/>
            <a:r>
              <a:rPr lang="en-US" altLang="en-US" sz="500">
                <a:latin typeface="Arial" panose="020B0604020202020204" pitchFamily="34" charset="0"/>
              </a:rPr>
              <a:t>the fibers found on the suspect’s car could have originated from the victim’s suede jacket</a:t>
            </a:r>
          </a:p>
        </p:txBody>
      </p:sp>
      <p:sp>
        <p:nvSpPr>
          <p:cNvPr id="78877" name="Rectangle 59">
            <a:extLst>
              <a:ext uri="{FF2B5EF4-FFF2-40B4-BE49-F238E27FC236}">
                <a16:creationId xmlns:a16="http://schemas.microsoft.com/office/drawing/2014/main" id="{D2A1B2F5-635A-4E82-97D9-4A8D4E57DAF1}"/>
              </a:ext>
            </a:extLst>
          </p:cNvPr>
          <p:cNvSpPr>
            <a:spLocks noChangeArrowheads="1"/>
          </p:cNvSpPr>
          <p:nvPr/>
        </p:nvSpPr>
        <p:spPr bwMode="auto">
          <a:xfrm>
            <a:off x="95250" y="898525"/>
            <a:ext cx="2000250" cy="428625"/>
          </a:xfrm>
          <a:prstGeom prst="rect">
            <a:avLst/>
          </a:prstGeom>
          <a:solidFill>
            <a:schemeClr val="accent1"/>
          </a:solidFill>
          <a:ln w="57150" algn="ctr">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878" name="Rectangle 60">
            <a:extLst>
              <a:ext uri="{FF2B5EF4-FFF2-40B4-BE49-F238E27FC236}">
                <a16:creationId xmlns:a16="http://schemas.microsoft.com/office/drawing/2014/main" id="{066B02A0-4433-4C23-BE0C-D83CD31BA8FA}"/>
              </a:ext>
            </a:extLst>
          </p:cNvPr>
          <p:cNvSpPr>
            <a:spLocks noChangeArrowheads="1"/>
          </p:cNvSpPr>
          <p:nvPr/>
        </p:nvSpPr>
        <p:spPr bwMode="auto">
          <a:xfrm>
            <a:off x="174625" y="911225"/>
            <a:ext cx="198755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50000"/>
              </a:spcBef>
              <a:buClrTx/>
              <a:buFontTx/>
              <a:buNone/>
            </a:pPr>
            <a:r>
              <a:rPr lang="en-US" altLang="en-US" sz="700" b="1">
                <a:latin typeface="Arial" panose="020B0604020202020204" pitchFamily="34" charset="0"/>
              </a:rPr>
              <a:t>FACTS FROM CASE</a:t>
            </a:r>
          </a:p>
          <a:p>
            <a:pPr algn="ctr">
              <a:spcBef>
                <a:spcPct val="50000"/>
              </a:spcBef>
              <a:buClrTx/>
              <a:buFontTx/>
              <a:buNone/>
            </a:pPr>
            <a:endParaRPr lang="en-US" altLang="en-US" sz="1000" b="1" u="sng">
              <a:latin typeface="Arial" panose="020B0604020202020204" pitchFamily="34" charset="0"/>
            </a:endParaRPr>
          </a:p>
        </p:txBody>
      </p:sp>
      <p:sp>
        <p:nvSpPr>
          <p:cNvPr id="78879" name="Rectangle 61">
            <a:extLst>
              <a:ext uri="{FF2B5EF4-FFF2-40B4-BE49-F238E27FC236}">
                <a16:creationId xmlns:a16="http://schemas.microsoft.com/office/drawing/2014/main" id="{ADCD8D2E-7AAE-4E97-B502-9C932E057526}"/>
              </a:ext>
            </a:extLst>
          </p:cNvPr>
          <p:cNvSpPr>
            <a:spLocks noChangeArrowheads="1"/>
          </p:cNvSpPr>
          <p:nvPr/>
        </p:nvSpPr>
        <p:spPr bwMode="auto">
          <a:xfrm>
            <a:off x="127000" y="998538"/>
            <a:ext cx="212725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pPr>
            <a:r>
              <a:rPr lang="en-US" altLang="en-US" sz="500">
                <a:latin typeface="Arial" panose="020B0604020202020204" pitchFamily="34" charset="0"/>
              </a:rPr>
              <a:t>Pedestrian was hit by an unknown vehicle. </a:t>
            </a:r>
          </a:p>
          <a:p>
            <a:pPr>
              <a:spcBef>
                <a:spcPct val="0"/>
              </a:spcBef>
              <a:buClrTx/>
            </a:pPr>
            <a:r>
              <a:rPr lang="en-US" altLang="en-US" sz="500">
                <a:latin typeface="Arial" panose="020B0604020202020204" pitchFamily="34" charset="0"/>
              </a:rPr>
              <a:t>Suspect of the unknown vehicle left the scene of the accident.</a:t>
            </a:r>
          </a:p>
          <a:p>
            <a:pPr>
              <a:spcBef>
                <a:spcPct val="0"/>
              </a:spcBef>
              <a:buClrTx/>
            </a:pPr>
            <a:r>
              <a:rPr lang="en-US" altLang="en-US" sz="500">
                <a:latin typeface="Arial" panose="020B0604020202020204" pitchFamily="34" charset="0"/>
              </a:rPr>
              <a:t>Vehicle believed to be responsible for hit and run was </a:t>
            </a:r>
          </a:p>
          <a:p>
            <a:pPr>
              <a:spcBef>
                <a:spcPct val="0"/>
              </a:spcBef>
              <a:buClrTx/>
              <a:buFontTx/>
              <a:buNone/>
            </a:pPr>
            <a:r>
              <a:rPr lang="en-US" altLang="en-US" sz="500">
                <a:latin typeface="Arial" panose="020B0604020202020204" pitchFamily="34" charset="0"/>
              </a:rPr>
              <a:t>  recovered hours after accident.</a:t>
            </a:r>
          </a:p>
        </p:txBody>
      </p:sp>
      <p:grpSp>
        <p:nvGrpSpPr>
          <p:cNvPr id="78880" name="Group 62">
            <a:extLst>
              <a:ext uri="{FF2B5EF4-FFF2-40B4-BE49-F238E27FC236}">
                <a16:creationId xmlns:a16="http://schemas.microsoft.com/office/drawing/2014/main" id="{B29BA87C-D6D5-4027-8569-22506FBF390B}"/>
              </a:ext>
            </a:extLst>
          </p:cNvPr>
          <p:cNvGrpSpPr>
            <a:grpSpLocks/>
          </p:cNvGrpSpPr>
          <p:nvPr/>
        </p:nvGrpSpPr>
        <p:grpSpPr bwMode="auto">
          <a:xfrm>
            <a:off x="2111375" y="898525"/>
            <a:ext cx="2216150" cy="627063"/>
            <a:chOff x="6462" y="3168"/>
            <a:chExt cx="6624" cy="2287"/>
          </a:xfrm>
        </p:grpSpPr>
        <p:sp>
          <p:nvSpPr>
            <p:cNvPr id="78914" name="Rectangle 63">
              <a:extLst>
                <a:ext uri="{FF2B5EF4-FFF2-40B4-BE49-F238E27FC236}">
                  <a16:creationId xmlns:a16="http://schemas.microsoft.com/office/drawing/2014/main" id="{678C9E9D-DE86-4F6F-8E41-BE583A8CF213}"/>
                </a:ext>
              </a:extLst>
            </p:cNvPr>
            <p:cNvSpPr>
              <a:spLocks noChangeArrowheads="1"/>
            </p:cNvSpPr>
            <p:nvPr/>
          </p:nvSpPr>
          <p:spPr bwMode="auto">
            <a:xfrm>
              <a:off x="6462" y="3168"/>
              <a:ext cx="6419" cy="1872"/>
            </a:xfrm>
            <a:prstGeom prst="rect">
              <a:avLst/>
            </a:prstGeom>
            <a:solidFill>
              <a:schemeClr val="accent1"/>
            </a:solidFill>
            <a:ln w="57150">
              <a:solidFill>
                <a:schemeClr val="tx2"/>
              </a:solidFill>
              <a:miter lim="800000"/>
              <a:headEnd/>
              <a:tailEnd/>
            </a:ln>
          </p:spPr>
          <p:txBody>
            <a:bodyPr wrap="none" lIns="28067" tIns="14033" rIns="28067" bIns="14033" anchor="ct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0"/>
                </a:spcBef>
                <a:buClrTx/>
                <a:buFontTx/>
                <a:buNone/>
              </a:pPr>
              <a:endParaRPr lang="en-US" altLang="en-US" sz="400">
                <a:latin typeface="Arial" panose="020B0604020202020204" pitchFamily="34" charset="0"/>
              </a:endParaRPr>
            </a:p>
          </p:txBody>
        </p:sp>
        <p:sp>
          <p:nvSpPr>
            <p:cNvPr id="78915" name="Text Box 64">
              <a:extLst>
                <a:ext uri="{FF2B5EF4-FFF2-40B4-BE49-F238E27FC236}">
                  <a16:creationId xmlns:a16="http://schemas.microsoft.com/office/drawing/2014/main" id="{390D34A6-8B93-460C-918E-199CFC751988}"/>
                </a:ext>
              </a:extLst>
            </p:cNvPr>
            <p:cNvSpPr txBox="1">
              <a:spLocks noChangeArrowheads="1"/>
            </p:cNvSpPr>
            <p:nvPr/>
          </p:nvSpPr>
          <p:spPr bwMode="auto">
            <a:xfrm>
              <a:off x="6507" y="3339"/>
              <a:ext cx="633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13970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0"/>
                </a:spcBef>
                <a:buClrTx/>
                <a:buFontTx/>
                <a:buNone/>
              </a:pPr>
              <a:endParaRPr lang="en-US" altLang="en-US" sz="400" b="1" u="sng">
                <a:latin typeface="Arial" panose="020B0604020202020204" pitchFamily="34" charset="0"/>
              </a:endParaRPr>
            </a:p>
            <a:p>
              <a:pPr lvl="1" algn="ctr">
                <a:spcBef>
                  <a:spcPct val="0"/>
                </a:spcBef>
                <a:buClrTx/>
                <a:buFontTx/>
                <a:buChar char="•"/>
              </a:pPr>
              <a:r>
                <a:rPr lang="en-US" altLang="en-US" sz="500">
                  <a:latin typeface="Arial" panose="020B0604020202020204" pitchFamily="34" charset="0"/>
                </a:rPr>
                <a:t>Paint from scene of accident</a:t>
              </a:r>
            </a:p>
            <a:p>
              <a:pPr lvl="1" algn="ctr">
                <a:spcBef>
                  <a:spcPct val="0"/>
                </a:spcBef>
                <a:buClrTx/>
                <a:buFontTx/>
                <a:buChar char="•"/>
              </a:pPr>
              <a:r>
                <a:rPr lang="en-US" altLang="en-US" sz="500">
                  <a:latin typeface="Arial" panose="020B0604020202020204" pitchFamily="34" charset="0"/>
                </a:rPr>
                <a:t>Paint from suspect’s vehicle</a:t>
              </a:r>
            </a:p>
            <a:p>
              <a:pPr lvl="1" algn="ctr">
                <a:spcBef>
                  <a:spcPct val="0"/>
                </a:spcBef>
                <a:buClrTx/>
                <a:buFontTx/>
                <a:buChar char="•"/>
              </a:pPr>
              <a:r>
                <a:rPr lang="en-US" altLang="en-US" sz="500">
                  <a:latin typeface="Arial" panose="020B0604020202020204" pitchFamily="34" charset="0"/>
                </a:rPr>
                <a:t>Fibers from suspect’s vehicle</a:t>
              </a:r>
            </a:p>
            <a:p>
              <a:pPr lvl="1" algn="ctr">
                <a:spcBef>
                  <a:spcPct val="0"/>
                </a:spcBef>
                <a:buClrTx/>
                <a:buFontTx/>
                <a:buChar char="•"/>
              </a:pPr>
              <a:r>
                <a:rPr lang="en-US" altLang="en-US" sz="500">
                  <a:latin typeface="Arial" panose="020B0604020202020204" pitchFamily="34" charset="0"/>
                </a:rPr>
                <a:t>Victim’s jacket</a:t>
              </a:r>
            </a:p>
            <a:p>
              <a:pPr lvl="1" algn="ctr">
                <a:spcBef>
                  <a:spcPct val="0"/>
                </a:spcBef>
                <a:buClrTx/>
                <a:buFontTx/>
                <a:buChar char="•"/>
              </a:pPr>
              <a:r>
                <a:rPr lang="en-US" altLang="en-US" sz="500">
                  <a:latin typeface="Arial" panose="020B0604020202020204" pitchFamily="34" charset="0"/>
                </a:rPr>
                <a:t>Victim’s jeans</a:t>
              </a:r>
            </a:p>
            <a:p>
              <a:pPr algn="ctr">
                <a:spcBef>
                  <a:spcPct val="50000"/>
                </a:spcBef>
                <a:buClrTx/>
                <a:buFontTx/>
                <a:buNone/>
              </a:pPr>
              <a:endParaRPr lang="en-US" altLang="en-US" sz="500">
                <a:latin typeface="Arial" panose="020B0604020202020204" pitchFamily="34" charset="0"/>
              </a:endParaRPr>
            </a:p>
          </p:txBody>
        </p:sp>
        <p:sp>
          <p:nvSpPr>
            <p:cNvPr id="78916" name="Text Box 65">
              <a:extLst>
                <a:ext uri="{FF2B5EF4-FFF2-40B4-BE49-F238E27FC236}">
                  <a16:creationId xmlns:a16="http://schemas.microsoft.com/office/drawing/2014/main" id="{42C96CED-77E6-4D87-BDA1-92AF9623E871}"/>
                </a:ext>
              </a:extLst>
            </p:cNvPr>
            <p:cNvSpPr txBox="1">
              <a:spLocks noChangeArrowheads="1"/>
            </p:cNvSpPr>
            <p:nvPr/>
          </p:nvSpPr>
          <p:spPr bwMode="auto">
            <a:xfrm>
              <a:off x="6531" y="3240"/>
              <a:ext cx="6555"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50000"/>
                </a:spcBef>
                <a:buClrTx/>
                <a:buFontTx/>
                <a:buNone/>
              </a:pPr>
              <a:r>
                <a:rPr lang="en-US" altLang="en-US" sz="700" b="1">
                  <a:latin typeface="Arial" panose="020B0604020202020204" pitchFamily="34" charset="0"/>
                </a:rPr>
                <a:t>EVIDENCE</a:t>
              </a:r>
            </a:p>
          </p:txBody>
        </p:sp>
      </p:grpSp>
      <p:sp>
        <p:nvSpPr>
          <p:cNvPr id="78881" name="Text Box 66">
            <a:extLst>
              <a:ext uri="{FF2B5EF4-FFF2-40B4-BE49-F238E27FC236}">
                <a16:creationId xmlns:a16="http://schemas.microsoft.com/office/drawing/2014/main" id="{4AE797B3-8395-4601-A283-5A79840CBF27}"/>
              </a:ext>
            </a:extLst>
          </p:cNvPr>
          <p:cNvSpPr txBox="1">
            <a:spLocks noChangeArrowheads="1"/>
          </p:cNvSpPr>
          <p:nvPr/>
        </p:nvSpPr>
        <p:spPr bwMode="auto">
          <a:xfrm>
            <a:off x="7635875" y="4598988"/>
            <a:ext cx="15081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solidFill>
                  <a:srgbClr val="33CC33"/>
                </a:solidFill>
                <a:latin typeface="Arial" panose="020B0604020202020204" pitchFamily="34" charset="0"/>
              </a:rPr>
              <a:t>Green</a:t>
            </a:r>
            <a:r>
              <a:rPr lang="en-US" altLang="en-US" sz="500">
                <a:latin typeface="Arial" panose="020B0604020202020204" pitchFamily="34" charset="0"/>
              </a:rPr>
              <a:t>- Paint from suspect’s vehicle</a:t>
            </a:r>
          </a:p>
          <a:p>
            <a:pPr>
              <a:spcBef>
                <a:spcPct val="50000"/>
              </a:spcBef>
              <a:buClrTx/>
              <a:buFontTx/>
              <a:buNone/>
            </a:pPr>
            <a:r>
              <a:rPr lang="en-US" altLang="en-US" sz="500">
                <a:solidFill>
                  <a:srgbClr val="FF0000"/>
                </a:solidFill>
                <a:latin typeface="Arial" panose="020B0604020202020204" pitchFamily="34" charset="0"/>
              </a:rPr>
              <a:t>Red</a:t>
            </a:r>
            <a:r>
              <a:rPr lang="en-US" altLang="en-US" sz="500">
                <a:latin typeface="Arial" panose="020B0604020202020204" pitchFamily="34" charset="0"/>
              </a:rPr>
              <a:t>-Paint from crime scene</a:t>
            </a:r>
          </a:p>
          <a:p>
            <a:pPr>
              <a:spcBef>
                <a:spcPct val="50000"/>
              </a:spcBef>
              <a:buClrTx/>
              <a:buFontTx/>
              <a:buNone/>
            </a:pPr>
            <a:r>
              <a:rPr lang="en-US" altLang="en-US" sz="500">
                <a:solidFill>
                  <a:srgbClr val="0066FF"/>
                </a:solidFill>
                <a:latin typeface="Arial" panose="020B0604020202020204" pitchFamily="34" charset="0"/>
              </a:rPr>
              <a:t>Blue</a:t>
            </a:r>
            <a:r>
              <a:rPr lang="en-US" altLang="en-US" sz="500">
                <a:latin typeface="Arial" panose="020B0604020202020204" pitchFamily="34" charset="0"/>
              </a:rPr>
              <a:t>- Paint from victim’s clothing</a:t>
            </a:r>
          </a:p>
        </p:txBody>
      </p:sp>
      <p:pic>
        <p:nvPicPr>
          <p:cNvPr id="78882" name="Picture 67">
            <a:extLst>
              <a:ext uri="{FF2B5EF4-FFF2-40B4-BE49-F238E27FC236}">
                <a16:creationId xmlns:a16="http://schemas.microsoft.com/office/drawing/2014/main" id="{9AC5A13E-64D0-4ED8-966B-7B3EC5BC138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713" y="88900"/>
            <a:ext cx="87312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8883" name="Picture 68">
            <a:extLst>
              <a:ext uri="{FF2B5EF4-FFF2-40B4-BE49-F238E27FC236}">
                <a16:creationId xmlns:a16="http://schemas.microsoft.com/office/drawing/2014/main" id="{3BDE0F2C-4FA1-45AB-84CC-C2C84900C1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2925" y="100013"/>
            <a:ext cx="8747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8884" name="Rectangle 69">
            <a:extLst>
              <a:ext uri="{FF2B5EF4-FFF2-40B4-BE49-F238E27FC236}">
                <a16:creationId xmlns:a16="http://schemas.microsoft.com/office/drawing/2014/main" id="{512F9BAA-3F8A-496B-8F16-085260D3A107}"/>
              </a:ext>
            </a:extLst>
          </p:cNvPr>
          <p:cNvSpPr>
            <a:spLocks noChangeArrowheads="1"/>
          </p:cNvSpPr>
          <p:nvPr/>
        </p:nvSpPr>
        <p:spPr bwMode="auto">
          <a:xfrm>
            <a:off x="95250" y="1347788"/>
            <a:ext cx="2000250" cy="4679950"/>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pic>
        <p:nvPicPr>
          <p:cNvPr id="78885" name="Picture 70" descr="DSCN2396">
            <a:extLst>
              <a:ext uri="{FF2B5EF4-FFF2-40B4-BE49-F238E27FC236}">
                <a16:creationId xmlns:a16="http://schemas.microsoft.com/office/drawing/2014/main" id="{B52ACBD2-6055-46AC-B558-F21FEB76396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40892" b="1176"/>
          <a:stretch>
            <a:fillRect/>
          </a:stretch>
        </p:blipFill>
        <p:spPr bwMode="auto">
          <a:xfrm>
            <a:off x="127000" y="2620963"/>
            <a:ext cx="19478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86" name="Picture 71" descr="DSCN2395">
            <a:extLst>
              <a:ext uri="{FF2B5EF4-FFF2-40B4-BE49-F238E27FC236}">
                <a16:creationId xmlns:a16="http://schemas.microsoft.com/office/drawing/2014/main" id="{26AE3E08-905E-4187-AF9D-F223A18E9D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3279" t="15514" b="10452"/>
          <a:stretch>
            <a:fillRect/>
          </a:stretch>
        </p:blipFill>
        <p:spPr bwMode="auto">
          <a:xfrm>
            <a:off x="349250" y="1455738"/>
            <a:ext cx="1427163"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87" name="Text Box 72">
            <a:extLst>
              <a:ext uri="{FF2B5EF4-FFF2-40B4-BE49-F238E27FC236}">
                <a16:creationId xmlns:a16="http://schemas.microsoft.com/office/drawing/2014/main" id="{EB61ABC0-94B6-4C1F-87DF-A92924CBDE21}"/>
              </a:ext>
            </a:extLst>
          </p:cNvPr>
          <p:cNvSpPr txBox="1">
            <a:spLocks noChangeArrowheads="1"/>
          </p:cNvSpPr>
          <p:nvPr/>
        </p:nvSpPr>
        <p:spPr bwMode="auto">
          <a:xfrm>
            <a:off x="158750" y="1470025"/>
            <a:ext cx="935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0"/>
              </a:spcBef>
              <a:buClrTx/>
            </a:pPr>
            <a:r>
              <a:rPr lang="en-US" altLang="en-US" sz="500" b="1">
                <a:latin typeface="Arial" panose="020B0604020202020204" pitchFamily="34" charset="0"/>
              </a:rPr>
              <a:t>Victim’s jacket</a:t>
            </a:r>
          </a:p>
          <a:p>
            <a:pPr algn="ctr">
              <a:spcBef>
                <a:spcPct val="50000"/>
              </a:spcBef>
              <a:buClrTx/>
            </a:pPr>
            <a:endParaRPr lang="en-US" altLang="en-US" sz="500" b="1">
              <a:latin typeface="Arial" panose="020B0604020202020204" pitchFamily="34" charset="0"/>
            </a:endParaRPr>
          </a:p>
        </p:txBody>
      </p:sp>
      <p:sp>
        <p:nvSpPr>
          <p:cNvPr id="78888" name="Text Box 73">
            <a:extLst>
              <a:ext uri="{FF2B5EF4-FFF2-40B4-BE49-F238E27FC236}">
                <a16:creationId xmlns:a16="http://schemas.microsoft.com/office/drawing/2014/main" id="{7D5CD91F-B4AF-4FFF-940B-12AEE66101CD}"/>
              </a:ext>
            </a:extLst>
          </p:cNvPr>
          <p:cNvSpPr txBox="1">
            <a:spLocks noChangeArrowheads="1"/>
          </p:cNvSpPr>
          <p:nvPr/>
        </p:nvSpPr>
        <p:spPr bwMode="auto">
          <a:xfrm>
            <a:off x="95250" y="1347788"/>
            <a:ext cx="20002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50000"/>
              </a:spcBef>
              <a:buClrTx/>
              <a:buFontTx/>
              <a:buNone/>
            </a:pPr>
            <a:r>
              <a:rPr lang="en-US" altLang="en-US" sz="700" b="1">
                <a:latin typeface="Arial" panose="020B0604020202020204" pitchFamily="34" charset="0"/>
              </a:rPr>
              <a:t>EVIDENCE FROM VICTIM</a:t>
            </a:r>
          </a:p>
        </p:txBody>
      </p:sp>
      <p:sp>
        <p:nvSpPr>
          <p:cNvPr id="78889" name="Text Box 74">
            <a:extLst>
              <a:ext uri="{FF2B5EF4-FFF2-40B4-BE49-F238E27FC236}">
                <a16:creationId xmlns:a16="http://schemas.microsoft.com/office/drawing/2014/main" id="{9ADB814D-6519-4970-B971-0930269BF4B5}"/>
              </a:ext>
            </a:extLst>
          </p:cNvPr>
          <p:cNvSpPr txBox="1">
            <a:spLocks noChangeArrowheads="1"/>
          </p:cNvSpPr>
          <p:nvPr/>
        </p:nvSpPr>
        <p:spPr bwMode="auto">
          <a:xfrm>
            <a:off x="142875" y="2898775"/>
            <a:ext cx="10318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0"/>
              </a:spcBef>
              <a:buClrTx/>
            </a:pPr>
            <a:r>
              <a:rPr lang="en-US" altLang="en-US" sz="500" b="1">
                <a:latin typeface="Arial" panose="020B0604020202020204" pitchFamily="34" charset="0"/>
              </a:rPr>
              <a:t>Green rub located on right  pocket of victim’s jacket</a:t>
            </a:r>
          </a:p>
          <a:p>
            <a:pPr>
              <a:spcBef>
                <a:spcPct val="50000"/>
              </a:spcBef>
              <a:buClrTx/>
              <a:buFontTx/>
              <a:buNone/>
            </a:pPr>
            <a:endParaRPr lang="en-US" altLang="en-US" sz="500" b="1">
              <a:latin typeface="Arial" panose="020B0604020202020204" pitchFamily="34" charset="0"/>
            </a:endParaRPr>
          </a:p>
        </p:txBody>
      </p:sp>
      <p:pic>
        <p:nvPicPr>
          <p:cNvPr id="78890" name="Picture 75" descr="DSCN2393">
            <a:extLst>
              <a:ext uri="{FF2B5EF4-FFF2-40B4-BE49-F238E27FC236}">
                <a16:creationId xmlns:a16="http://schemas.microsoft.com/office/drawing/2014/main" id="{B808DED3-730B-4B94-82A9-9BBC5484F71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t="3967" r="42578" b="32155"/>
          <a:stretch>
            <a:fillRect/>
          </a:stretch>
        </p:blipFill>
        <p:spPr bwMode="auto">
          <a:xfrm>
            <a:off x="142875" y="4953000"/>
            <a:ext cx="1936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1" name="Picture 76" descr="DSCN2392">
            <a:extLst>
              <a:ext uri="{FF2B5EF4-FFF2-40B4-BE49-F238E27FC236}">
                <a16:creationId xmlns:a16="http://schemas.microsoft.com/office/drawing/2014/main" id="{FE79F7BC-BE66-4632-B87B-A1375F81D7A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5481" r="2711" b="9988"/>
          <a:stretch>
            <a:fillRect/>
          </a:stretch>
        </p:blipFill>
        <p:spPr bwMode="auto">
          <a:xfrm>
            <a:off x="492125" y="3768725"/>
            <a:ext cx="10318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92" name="Text Box 77">
            <a:extLst>
              <a:ext uri="{FF2B5EF4-FFF2-40B4-BE49-F238E27FC236}">
                <a16:creationId xmlns:a16="http://schemas.microsoft.com/office/drawing/2014/main" id="{4F6236CA-805D-4E7B-BD33-04851E830206}"/>
              </a:ext>
            </a:extLst>
          </p:cNvPr>
          <p:cNvSpPr txBox="1">
            <a:spLocks noChangeArrowheads="1"/>
          </p:cNvSpPr>
          <p:nvPr/>
        </p:nvSpPr>
        <p:spPr bwMode="auto">
          <a:xfrm>
            <a:off x="1539875" y="3959225"/>
            <a:ext cx="60325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buClrTx/>
            </a:pPr>
            <a:r>
              <a:rPr lang="en-US" altLang="en-US" sz="500">
                <a:latin typeface="Arial" panose="020B0604020202020204" pitchFamily="34" charset="0"/>
              </a:rPr>
              <a:t>Victim’s jeans</a:t>
            </a:r>
          </a:p>
          <a:p>
            <a:pPr algn="ctr">
              <a:spcBef>
                <a:spcPct val="50000"/>
              </a:spcBef>
              <a:buClrTx/>
              <a:buFontTx/>
              <a:buNone/>
            </a:pPr>
            <a:endParaRPr lang="en-US" altLang="en-US" sz="400">
              <a:latin typeface="Times" panose="02020603050405020304" pitchFamily="18" charset="0"/>
            </a:endParaRPr>
          </a:p>
        </p:txBody>
      </p:sp>
      <p:sp>
        <p:nvSpPr>
          <p:cNvPr id="78893" name="Line 78">
            <a:extLst>
              <a:ext uri="{FF2B5EF4-FFF2-40B4-BE49-F238E27FC236}">
                <a16:creationId xmlns:a16="http://schemas.microsoft.com/office/drawing/2014/main" id="{B861A9D8-09E4-4E05-B8A6-27DB74940FDB}"/>
              </a:ext>
            </a:extLst>
          </p:cNvPr>
          <p:cNvSpPr>
            <a:spLocks noChangeShapeType="1"/>
          </p:cNvSpPr>
          <p:nvPr/>
        </p:nvSpPr>
        <p:spPr bwMode="auto">
          <a:xfrm>
            <a:off x="841375" y="2462213"/>
            <a:ext cx="95250" cy="46355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94" name="Text Box 79">
            <a:extLst>
              <a:ext uri="{FF2B5EF4-FFF2-40B4-BE49-F238E27FC236}">
                <a16:creationId xmlns:a16="http://schemas.microsoft.com/office/drawing/2014/main" id="{B4905801-F514-4230-AB37-FA944E804B0F}"/>
              </a:ext>
            </a:extLst>
          </p:cNvPr>
          <p:cNvSpPr txBox="1">
            <a:spLocks noChangeArrowheads="1"/>
          </p:cNvSpPr>
          <p:nvPr/>
        </p:nvSpPr>
        <p:spPr bwMode="auto">
          <a:xfrm>
            <a:off x="1603375" y="4435475"/>
            <a:ext cx="3810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7776" tIns="8888" rIns="17776" bIns="8888">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50000"/>
              </a:spcBef>
              <a:buClrTx/>
            </a:pPr>
            <a:r>
              <a:rPr lang="en-US" altLang="en-US" sz="500">
                <a:latin typeface="Arial" panose="020B0604020202020204" pitchFamily="34" charset="0"/>
              </a:rPr>
              <a:t>Green rub located on victim’s right pant leg</a:t>
            </a:r>
          </a:p>
        </p:txBody>
      </p:sp>
      <p:sp>
        <p:nvSpPr>
          <p:cNvPr id="78895" name="Line 80">
            <a:extLst>
              <a:ext uri="{FF2B5EF4-FFF2-40B4-BE49-F238E27FC236}">
                <a16:creationId xmlns:a16="http://schemas.microsoft.com/office/drawing/2014/main" id="{721092EC-4B08-417C-B2FB-256D6F837059}"/>
              </a:ext>
            </a:extLst>
          </p:cNvPr>
          <p:cNvSpPr>
            <a:spLocks noChangeShapeType="1"/>
          </p:cNvSpPr>
          <p:nvPr/>
        </p:nvSpPr>
        <p:spPr bwMode="auto">
          <a:xfrm>
            <a:off x="809625" y="4748213"/>
            <a:ext cx="428625" cy="776287"/>
          </a:xfrm>
          <a:prstGeom prst="line">
            <a:avLst/>
          </a:prstGeom>
          <a:noFill/>
          <a:ln w="9525">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78896" name="Group 81">
            <a:extLst>
              <a:ext uri="{FF2B5EF4-FFF2-40B4-BE49-F238E27FC236}">
                <a16:creationId xmlns:a16="http://schemas.microsoft.com/office/drawing/2014/main" id="{7C5BF8A0-BCB5-45D8-8A04-944C32AC08AE}"/>
              </a:ext>
            </a:extLst>
          </p:cNvPr>
          <p:cNvGrpSpPr>
            <a:grpSpLocks/>
          </p:cNvGrpSpPr>
          <p:nvPr/>
        </p:nvGrpSpPr>
        <p:grpSpPr bwMode="auto">
          <a:xfrm>
            <a:off x="2120900" y="2530475"/>
            <a:ext cx="2133600" cy="2114550"/>
            <a:chOff x="6468" y="8928"/>
            <a:chExt cx="6480" cy="7460"/>
          </a:xfrm>
        </p:grpSpPr>
        <p:sp>
          <p:nvSpPr>
            <p:cNvPr id="78905" name="Rectangle 82">
              <a:extLst>
                <a:ext uri="{FF2B5EF4-FFF2-40B4-BE49-F238E27FC236}">
                  <a16:creationId xmlns:a16="http://schemas.microsoft.com/office/drawing/2014/main" id="{6E9E445F-258A-4372-AF92-4D7D1605B80D}"/>
                </a:ext>
              </a:extLst>
            </p:cNvPr>
            <p:cNvSpPr>
              <a:spLocks noChangeArrowheads="1"/>
            </p:cNvSpPr>
            <p:nvPr/>
          </p:nvSpPr>
          <p:spPr bwMode="auto">
            <a:xfrm>
              <a:off x="6468" y="8991"/>
              <a:ext cx="6480" cy="7233"/>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906" name="Rectangle 83">
              <a:extLst>
                <a:ext uri="{FF2B5EF4-FFF2-40B4-BE49-F238E27FC236}">
                  <a16:creationId xmlns:a16="http://schemas.microsoft.com/office/drawing/2014/main" id="{2377F3AD-9AD2-4FEE-878B-130E4BDC9D52}"/>
                </a:ext>
              </a:extLst>
            </p:cNvPr>
            <p:cNvSpPr>
              <a:spLocks noChangeArrowheads="1"/>
            </p:cNvSpPr>
            <p:nvPr/>
          </p:nvSpPr>
          <p:spPr bwMode="auto">
            <a:xfrm>
              <a:off x="6480" y="8928"/>
              <a:ext cx="636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latin typeface="Arial" panose="020B0604020202020204" pitchFamily="34" charset="0"/>
                </a:rPr>
                <a:t>EVIDENCE FROM SUSPECT’S VEHICLE</a:t>
              </a:r>
            </a:p>
          </p:txBody>
        </p:sp>
        <p:sp>
          <p:nvSpPr>
            <p:cNvPr id="78907" name="Rectangle 84">
              <a:extLst>
                <a:ext uri="{FF2B5EF4-FFF2-40B4-BE49-F238E27FC236}">
                  <a16:creationId xmlns:a16="http://schemas.microsoft.com/office/drawing/2014/main" id="{74617680-2D5F-42B3-B99B-86EE9704EA0F}"/>
                </a:ext>
              </a:extLst>
            </p:cNvPr>
            <p:cNvSpPr>
              <a:spLocks noChangeArrowheads="1"/>
            </p:cNvSpPr>
            <p:nvPr/>
          </p:nvSpPr>
          <p:spPr bwMode="auto">
            <a:xfrm>
              <a:off x="6720" y="12030"/>
              <a:ext cx="5838"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lstStyle>
              <a:lvl1pPr marL="541338" indent="-541338"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buClr>
                  <a:schemeClr val="tx1"/>
                </a:buClr>
                <a:buFont typeface="Wingdings" panose="05000000000000000000" pitchFamily="2" charset="2"/>
                <a:buChar char="§"/>
              </a:pPr>
              <a:r>
                <a:rPr lang="en-US" altLang="en-US" sz="500">
                  <a:latin typeface="Arial" panose="020B0604020202020204" pitchFamily="34" charset="0"/>
                </a:rPr>
                <a:t>Paint sample, four layers noted: Clear coat, green metallic color, blue-grey primer, silver metallic bottom</a:t>
              </a:r>
            </a:p>
            <a:p>
              <a:pPr eaLnBrk="1" hangingPunct="1">
                <a:buClr>
                  <a:schemeClr val="tx1"/>
                </a:buClr>
                <a:buFont typeface="Wingdings" panose="05000000000000000000" pitchFamily="2" charset="2"/>
                <a:buChar char="§"/>
              </a:pPr>
              <a:endParaRPr lang="en-US" altLang="en-US" sz="500">
                <a:latin typeface="Arial" panose="020B0604020202020204" pitchFamily="34" charset="0"/>
              </a:endParaRPr>
            </a:p>
          </p:txBody>
        </p:sp>
        <p:pic>
          <p:nvPicPr>
            <p:cNvPr id="78908" name="Picture 85" descr="DSCN2402">
              <a:extLst>
                <a:ext uri="{FF2B5EF4-FFF2-40B4-BE49-F238E27FC236}">
                  <a16:creationId xmlns:a16="http://schemas.microsoft.com/office/drawing/2014/main" id="{F791B9DC-325B-4FF4-A8A2-0485DF664CE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21547" t="71402" b="12892"/>
            <a:stretch>
              <a:fillRect/>
            </a:stretch>
          </p:blipFill>
          <p:spPr bwMode="auto">
            <a:xfrm>
              <a:off x="6720" y="9696"/>
              <a:ext cx="5838" cy="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9" name="Picture 86" descr="DSCN2405">
              <a:extLst>
                <a:ext uri="{FF2B5EF4-FFF2-40B4-BE49-F238E27FC236}">
                  <a16:creationId xmlns:a16="http://schemas.microsoft.com/office/drawing/2014/main" id="{DD040F93-CE3E-4CC3-8679-8E6ED75F7F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28" y="12720"/>
              <a:ext cx="3097" cy="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10" name="Text Box 87">
              <a:extLst>
                <a:ext uri="{FF2B5EF4-FFF2-40B4-BE49-F238E27FC236}">
                  <a16:creationId xmlns:a16="http://schemas.microsoft.com/office/drawing/2014/main" id="{8F6D5441-4AEA-4CCF-B71B-D2D6E4B7BBAF}"/>
                </a:ext>
              </a:extLst>
            </p:cNvPr>
            <p:cNvSpPr txBox="1">
              <a:spLocks noChangeArrowheads="1"/>
            </p:cNvSpPr>
            <p:nvPr/>
          </p:nvSpPr>
          <p:spPr bwMode="auto">
            <a:xfrm>
              <a:off x="6576" y="14544"/>
              <a:ext cx="202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Arial" panose="020B0604020202020204" pitchFamily="34" charset="0"/>
                </a:rPr>
                <a:t>Unknown Acrylic Fiber</a:t>
              </a:r>
            </a:p>
          </p:txBody>
        </p:sp>
        <p:pic>
          <p:nvPicPr>
            <p:cNvPr id="78911" name="Picture 88" descr="DSCN2409">
              <a:extLst>
                <a:ext uri="{FF2B5EF4-FFF2-40B4-BE49-F238E27FC236}">
                  <a16:creationId xmlns:a16="http://schemas.microsoft.com/office/drawing/2014/main" id="{0969E938-D896-4D36-AE33-8BCFFD5E386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762" y="12720"/>
              <a:ext cx="3110"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12" name="Text Box 89">
              <a:extLst>
                <a:ext uri="{FF2B5EF4-FFF2-40B4-BE49-F238E27FC236}">
                  <a16:creationId xmlns:a16="http://schemas.microsoft.com/office/drawing/2014/main" id="{BB3D2953-FCE4-4E28-B5B0-E1D32AA2275F}"/>
                </a:ext>
              </a:extLst>
            </p:cNvPr>
            <p:cNvSpPr txBox="1">
              <a:spLocks noChangeArrowheads="1"/>
            </p:cNvSpPr>
            <p:nvPr/>
          </p:nvSpPr>
          <p:spPr bwMode="auto">
            <a:xfrm>
              <a:off x="9792" y="14544"/>
              <a:ext cx="1914"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spAutoFit/>
            </a:bodyPr>
            <a:lstStyle>
              <a:lvl1pPr defTabSz="280988">
                <a:spcBef>
                  <a:spcPct val="20000"/>
                </a:spcBef>
                <a:buClr>
                  <a:schemeClr val="tx2"/>
                </a:buClr>
                <a:buChar char="•"/>
                <a:defRPr sz="3200">
                  <a:solidFill>
                    <a:schemeClr val="tx1"/>
                  </a:solidFill>
                  <a:latin typeface="Times New Roman" panose="02020603050405020304" pitchFamily="18" charset="0"/>
                </a:defRPr>
              </a:lvl1pPr>
              <a:lvl2pPr marL="742950" indent="-285750" defTabSz="280988">
                <a:spcBef>
                  <a:spcPct val="20000"/>
                </a:spcBef>
                <a:buClr>
                  <a:schemeClr val="tx2"/>
                </a:buClr>
                <a:buChar char="–"/>
                <a:defRPr sz="2800">
                  <a:solidFill>
                    <a:schemeClr val="tx1"/>
                  </a:solidFill>
                  <a:latin typeface="Times New Roman" panose="02020603050405020304" pitchFamily="18" charset="0"/>
                </a:defRPr>
              </a:lvl2pPr>
              <a:lvl3pPr marL="1143000" indent="-228600" defTabSz="280988">
                <a:spcBef>
                  <a:spcPct val="20000"/>
                </a:spcBef>
                <a:buClr>
                  <a:schemeClr val="tx2"/>
                </a:buClr>
                <a:buChar char="•"/>
                <a:defRPr sz="2400">
                  <a:solidFill>
                    <a:schemeClr val="tx1"/>
                  </a:solidFill>
                  <a:latin typeface="Times New Roman" panose="02020603050405020304" pitchFamily="18" charset="0"/>
                </a:defRPr>
              </a:lvl3pPr>
              <a:lvl4pPr marL="1600200" indent="-228600" defTabSz="280988">
                <a:spcBef>
                  <a:spcPct val="20000"/>
                </a:spcBef>
                <a:buClr>
                  <a:schemeClr val="tx2"/>
                </a:buClr>
                <a:buChar char="–"/>
                <a:defRPr sz="2000">
                  <a:solidFill>
                    <a:schemeClr val="tx1"/>
                  </a:solidFill>
                  <a:latin typeface="Times New Roman" panose="02020603050405020304" pitchFamily="18" charset="0"/>
                </a:defRPr>
              </a:lvl4pPr>
              <a:lvl5pPr marL="2057400" indent="-228600" defTabSz="280988">
                <a:spcBef>
                  <a:spcPct val="20000"/>
                </a:spcBef>
                <a:buClr>
                  <a:schemeClr val="tx2"/>
                </a:buClr>
                <a:buChar char="•"/>
                <a:defRPr sz="2000">
                  <a:solidFill>
                    <a:schemeClr val="tx1"/>
                  </a:solidFill>
                  <a:latin typeface="Times New Roman" panose="02020603050405020304" pitchFamily="18" charset="0"/>
                </a:defRPr>
              </a:lvl5pPr>
              <a:lvl6pPr marL="25146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2809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500">
                  <a:latin typeface="Arial" panose="020B0604020202020204" pitchFamily="34" charset="0"/>
                </a:rPr>
                <a:t>Unknown Polyester Fiber</a:t>
              </a:r>
            </a:p>
          </p:txBody>
        </p:sp>
        <p:sp>
          <p:nvSpPr>
            <p:cNvPr id="78913" name="Text Box 90">
              <a:extLst>
                <a:ext uri="{FF2B5EF4-FFF2-40B4-BE49-F238E27FC236}">
                  <a16:creationId xmlns:a16="http://schemas.microsoft.com/office/drawing/2014/main" id="{104EB18C-76F4-4E85-A843-674C891C57A4}"/>
                </a:ext>
              </a:extLst>
            </p:cNvPr>
            <p:cNvSpPr txBox="1">
              <a:spLocks noChangeArrowheads="1"/>
            </p:cNvSpPr>
            <p:nvPr/>
          </p:nvSpPr>
          <p:spPr bwMode="auto">
            <a:xfrm>
              <a:off x="6480" y="15792"/>
              <a:ext cx="643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7776" tIns="8888" rIns="17776" bIns="8888">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778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lvl="2" algn="ctr">
                <a:spcBef>
                  <a:spcPct val="0"/>
                </a:spcBef>
                <a:buClrTx/>
              </a:pPr>
              <a:r>
                <a:rPr lang="en-US" altLang="en-US" sz="500">
                  <a:latin typeface="Arial" panose="020B0604020202020204" pitchFamily="34" charset="0"/>
                </a:rPr>
                <a:t>Colorless fibers pulled from damaged area of vehicle</a:t>
              </a:r>
            </a:p>
            <a:p>
              <a:pPr algn="ctr">
                <a:spcBef>
                  <a:spcPct val="0"/>
                </a:spcBef>
                <a:buClrTx/>
                <a:buFontTx/>
                <a:buNone/>
              </a:pPr>
              <a:endParaRPr lang="en-US" altLang="en-US" sz="500">
                <a:latin typeface="Arial" panose="020B0604020202020204" pitchFamily="34" charset="0"/>
              </a:endParaRPr>
            </a:p>
          </p:txBody>
        </p:sp>
      </p:grpSp>
      <p:sp>
        <p:nvSpPr>
          <p:cNvPr id="78897" name="Text Box 91">
            <a:extLst>
              <a:ext uri="{FF2B5EF4-FFF2-40B4-BE49-F238E27FC236}">
                <a16:creationId xmlns:a16="http://schemas.microsoft.com/office/drawing/2014/main" id="{D43423FB-B9C0-4F56-9137-7D8C1A621BEE}"/>
              </a:ext>
            </a:extLst>
          </p:cNvPr>
          <p:cNvSpPr txBox="1">
            <a:spLocks noChangeArrowheads="1"/>
          </p:cNvSpPr>
          <p:nvPr/>
        </p:nvSpPr>
        <p:spPr bwMode="auto">
          <a:xfrm>
            <a:off x="6778625" y="4667250"/>
            <a:ext cx="7937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7776" tIns="8888" rIns="17776" bIns="8888">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50000"/>
              </a:spcBef>
              <a:buClrTx/>
              <a:buFontTx/>
              <a:buNone/>
            </a:pPr>
            <a:r>
              <a:rPr lang="en-US" altLang="en-US" sz="700" b="1">
                <a:latin typeface="Arial" panose="020B0604020202020204" pitchFamily="34" charset="0"/>
              </a:rPr>
              <a:t>CLEAR COAT LAYER</a:t>
            </a:r>
          </a:p>
        </p:txBody>
      </p:sp>
      <p:grpSp>
        <p:nvGrpSpPr>
          <p:cNvPr id="78898" name="Group 92">
            <a:extLst>
              <a:ext uri="{FF2B5EF4-FFF2-40B4-BE49-F238E27FC236}">
                <a16:creationId xmlns:a16="http://schemas.microsoft.com/office/drawing/2014/main" id="{DF27034A-73FA-4117-8F77-EE44D805C237}"/>
              </a:ext>
            </a:extLst>
          </p:cNvPr>
          <p:cNvGrpSpPr>
            <a:grpSpLocks/>
          </p:cNvGrpSpPr>
          <p:nvPr/>
        </p:nvGrpSpPr>
        <p:grpSpPr bwMode="auto">
          <a:xfrm>
            <a:off x="4270375" y="884238"/>
            <a:ext cx="2441575" cy="2286000"/>
            <a:chOff x="12972" y="9696"/>
            <a:chExt cx="7332" cy="8010"/>
          </a:xfrm>
        </p:grpSpPr>
        <p:sp>
          <p:nvSpPr>
            <p:cNvPr id="78899" name="Rectangle 93">
              <a:extLst>
                <a:ext uri="{FF2B5EF4-FFF2-40B4-BE49-F238E27FC236}">
                  <a16:creationId xmlns:a16="http://schemas.microsoft.com/office/drawing/2014/main" id="{B10223BB-6FBC-41A2-80A8-C4430287F47B}"/>
                </a:ext>
              </a:extLst>
            </p:cNvPr>
            <p:cNvSpPr>
              <a:spLocks noChangeArrowheads="1"/>
            </p:cNvSpPr>
            <p:nvPr/>
          </p:nvSpPr>
          <p:spPr bwMode="auto">
            <a:xfrm>
              <a:off x="12972" y="9744"/>
              <a:ext cx="7284" cy="7962"/>
            </a:xfrm>
            <a:prstGeom prst="rect">
              <a:avLst/>
            </a:prstGeom>
            <a:solidFill>
              <a:schemeClr val="accent1"/>
            </a:solidFill>
            <a:ln w="57150">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78900" name="Rectangle 94">
              <a:extLst>
                <a:ext uri="{FF2B5EF4-FFF2-40B4-BE49-F238E27FC236}">
                  <a16:creationId xmlns:a16="http://schemas.microsoft.com/office/drawing/2014/main" id="{CA1B6EC2-C866-4ACC-A492-62B98488709A}"/>
                </a:ext>
              </a:extLst>
            </p:cNvPr>
            <p:cNvSpPr>
              <a:spLocks noChangeArrowheads="1"/>
            </p:cNvSpPr>
            <p:nvPr/>
          </p:nvSpPr>
          <p:spPr bwMode="auto">
            <a:xfrm>
              <a:off x="13056" y="9696"/>
              <a:ext cx="710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nchor="ctr"/>
            <a:lstStyle>
              <a:lvl1pPr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r>
                <a:rPr lang="en-US" altLang="en-US" sz="700" b="1" i="1">
                  <a:solidFill>
                    <a:schemeClr val="tx2"/>
                  </a:solidFill>
                  <a:latin typeface="Arial" panose="020B0604020202020204" pitchFamily="34" charset="0"/>
                </a:rPr>
                <a:t>PAINT EVIDENCE</a:t>
              </a:r>
              <a:r>
                <a:rPr lang="en-US" altLang="en-US" sz="1100" i="1">
                  <a:solidFill>
                    <a:schemeClr val="tx2"/>
                  </a:solidFill>
                </a:rPr>
                <a:t> </a:t>
              </a:r>
            </a:p>
          </p:txBody>
        </p:sp>
        <p:sp>
          <p:nvSpPr>
            <p:cNvPr id="78901" name="Rectangle 95">
              <a:extLst>
                <a:ext uri="{FF2B5EF4-FFF2-40B4-BE49-F238E27FC236}">
                  <a16:creationId xmlns:a16="http://schemas.microsoft.com/office/drawing/2014/main" id="{312DDB1D-F707-4B80-B9F1-87C56F639AED}"/>
                </a:ext>
              </a:extLst>
            </p:cNvPr>
            <p:cNvSpPr>
              <a:spLocks noChangeArrowheads="1"/>
            </p:cNvSpPr>
            <p:nvPr/>
          </p:nvSpPr>
          <p:spPr bwMode="auto">
            <a:xfrm>
              <a:off x="13104" y="10320"/>
              <a:ext cx="691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7" tIns="14033" rIns="28067" bIns="14033"/>
            <a:lstStyle>
              <a:lvl1pPr marL="541338" indent="-541338" defTabSz="1443038">
                <a:spcBef>
                  <a:spcPct val="20000"/>
                </a:spcBef>
                <a:buClr>
                  <a:schemeClr val="tx2"/>
                </a:buClr>
                <a:buChar char="•"/>
                <a:defRPr sz="3200">
                  <a:solidFill>
                    <a:schemeClr val="tx1"/>
                  </a:solidFill>
                  <a:latin typeface="Times New Roman" panose="02020603050405020304" pitchFamily="18" charset="0"/>
                </a:defRPr>
              </a:lvl1pPr>
              <a:lvl2pPr marL="742950" indent="-285750" defTabSz="1443038">
                <a:spcBef>
                  <a:spcPct val="20000"/>
                </a:spcBef>
                <a:buClr>
                  <a:schemeClr val="tx2"/>
                </a:buClr>
                <a:buChar char="–"/>
                <a:defRPr sz="2800">
                  <a:solidFill>
                    <a:schemeClr val="tx1"/>
                  </a:solidFill>
                  <a:latin typeface="Times New Roman" panose="02020603050405020304" pitchFamily="18" charset="0"/>
                </a:defRPr>
              </a:lvl2pPr>
              <a:lvl3pPr marL="1143000" indent="-228600" defTabSz="1443038">
                <a:spcBef>
                  <a:spcPct val="20000"/>
                </a:spcBef>
                <a:buClr>
                  <a:schemeClr val="tx2"/>
                </a:buClr>
                <a:buChar char="•"/>
                <a:defRPr sz="2400">
                  <a:solidFill>
                    <a:schemeClr val="tx1"/>
                  </a:solidFill>
                  <a:latin typeface="Times New Roman" panose="02020603050405020304" pitchFamily="18" charset="0"/>
                </a:defRPr>
              </a:lvl3pPr>
              <a:lvl4pPr marL="1600200" indent="-228600" defTabSz="1443038">
                <a:spcBef>
                  <a:spcPct val="20000"/>
                </a:spcBef>
                <a:buClr>
                  <a:schemeClr val="tx2"/>
                </a:buClr>
                <a:buChar char="–"/>
                <a:defRPr sz="2000">
                  <a:solidFill>
                    <a:schemeClr val="tx1"/>
                  </a:solidFill>
                  <a:latin typeface="Times New Roman" panose="02020603050405020304" pitchFamily="18" charset="0"/>
                </a:defRPr>
              </a:lvl4pPr>
              <a:lvl5pPr marL="2057400" indent="-228600" defTabSz="1443038">
                <a:spcBef>
                  <a:spcPct val="20000"/>
                </a:spcBef>
                <a:buClr>
                  <a:schemeClr val="tx2"/>
                </a:buClr>
                <a:buChar char="•"/>
                <a:defRPr sz="2000">
                  <a:solidFill>
                    <a:schemeClr val="tx1"/>
                  </a:solidFill>
                  <a:latin typeface="Times New Roman" panose="02020603050405020304" pitchFamily="18" charset="0"/>
                </a:defRPr>
              </a:lvl5pPr>
              <a:lvl6pPr marL="25146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44303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lnSpc>
                  <a:spcPct val="90000"/>
                </a:lnSpc>
              </a:pPr>
              <a:r>
                <a:rPr lang="en-US" altLang="en-US" sz="500">
                  <a:latin typeface="Arial" panose="020B0604020202020204" pitchFamily="34" charset="0"/>
                </a:rPr>
                <a:t>Paint evidence compared using the Microscope FT-IR.</a:t>
              </a:r>
            </a:p>
            <a:p>
              <a:pPr eaLnBrk="1" hangingPunct="1">
                <a:lnSpc>
                  <a:spcPct val="90000"/>
                </a:lnSpc>
                <a:buFontTx/>
                <a:buNone/>
              </a:pPr>
              <a:endParaRPr lang="en-US" altLang="en-US" sz="500">
                <a:latin typeface="Arial" panose="020B0604020202020204" pitchFamily="34" charset="0"/>
              </a:endParaRPr>
            </a:p>
            <a:p>
              <a:pPr eaLnBrk="1" hangingPunct="1">
                <a:lnSpc>
                  <a:spcPct val="90000"/>
                </a:lnSpc>
                <a:buFontTx/>
                <a:buNone/>
              </a:pPr>
              <a:endParaRPr lang="en-US" altLang="en-US" sz="700" b="1">
                <a:latin typeface="Arial" panose="020B0604020202020204" pitchFamily="34" charset="0"/>
              </a:endParaRPr>
            </a:p>
          </p:txBody>
        </p:sp>
        <p:pic>
          <p:nvPicPr>
            <p:cNvPr id="78902" name="Picture 96" descr="DSC_0006">
              <a:extLst>
                <a:ext uri="{FF2B5EF4-FFF2-40B4-BE49-F238E27FC236}">
                  <a16:creationId xmlns:a16="http://schemas.microsoft.com/office/drawing/2014/main" id="{54F69D74-AE2C-40AC-BA00-39D41B303FA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b="2434"/>
            <a:stretch>
              <a:fillRect/>
            </a:stretch>
          </p:blipFill>
          <p:spPr bwMode="auto">
            <a:xfrm>
              <a:off x="13082" y="10704"/>
              <a:ext cx="7056" cy="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03" name="Picture 97" descr="DSC_0004">
              <a:extLst>
                <a:ext uri="{FF2B5EF4-FFF2-40B4-BE49-F238E27FC236}">
                  <a16:creationId xmlns:a16="http://schemas.microsoft.com/office/drawing/2014/main" id="{83E480D0-3E3A-4C75-8613-F493D4DEA19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t="16895" b="3468"/>
            <a:stretch>
              <a:fillRect/>
            </a:stretch>
          </p:blipFill>
          <p:spPr bwMode="auto">
            <a:xfrm>
              <a:off x="13030" y="14400"/>
              <a:ext cx="5989"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904" name="Text Box 98">
              <a:extLst>
                <a:ext uri="{FF2B5EF4-FFF2-40B4-BE49-F238E27FC236}">
                  <a16:creationId xmlns:a16="http://schemas.microsoft.com/office/drawing/2014/main" id="{CF6A2B71-A223-4915-8502-6EFC30CFEDE4}"/>
                </a:ext>
              </a:extLst>
            </p:cNvPr>
            <p:cNvSpPr txBox="1">
              <a:spLocks noChangeArrowheads="1"/>
            </p:cNvSpPr>
            <p:nvPr/>
          </p:nvSpPr>
          <p:spPr bwMode="auto">
            <a:xfrm>
              <a:off x="19008" y="15360"/>
              <a:ext cx="1296"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7776" tIns="8888" rIns="17776" bIns="8888">
              <a:spAutoFit/>
            </a:bodyPr>
            <a:lstStyle>
              <a:lvl1pPr defTabSz="166688">
                <a:spcBef>
                  <a:spcPct val="20000"/>
                </a:spcBef>
                <a:buClr>
                  <a:schemeClr val="tx2"/>
                </a:buClr>
                <a:buChar char="•"/>
                <a:defRPr sz="3200">
                  <a:solidFill>
                    <a:schemeClr val="tx1"/>
                  </a:solidFill>
                  <a:latin typeface="Times New Roman" panose="02020603050405020304" pitchFamily="18" charset="0"/>
                </a:defRPr>
              </a:lvl1pPr>
              <a:lvl2pPr marL="742950" indent="-285750" defTabSz="166688">
                <a:spcBef>
                  <a:spcPct val="20000"/>
                </a:spcBef>
                <a:buClr>
                  <a:schemeClr val="tx2"/>
                </a:buClr>
                <a:buChar char="–"/>
                <a:defRPr sz="2800">
                  <a:solidFill>
                    <a:schemeClr val="tx1"/>
                  </a:solidFill>
                  <a:latin typeface="Times New Roman" panose="02020603050405020304" pitchFamily="18" charset="0"/>
                </a:defRPr>
              </a:lvl2pPr>
              <a:lvl3pPr marL="1143000" indent="-228600" defTabSz="166688">
                <a:spcBef>
                  <a:spcPct val="20000"/>
                </a:spcBef>
                <a:buClr>
                  <a:schemeClr val="tx2"/>
                </a:buClr>
                <a:buChar char="•"/>
                <a:defRPr sz="2400">
                  <a:solidFill>
                    <a:schemeClr val="tx1"/>
                  </a:solidFill>
                  <a:latin typeface="Times New Roman" panose="02020603050405020304" pitchFamily="18" charset="0"/>
                </a:defRPr>
              </a:lvl3pPr>
              <a:lvl4pPr marL="1600200" indent="-228600" defTabSz="166688">
                <a:spcBef>
                  <a:spcPct val="20000"/>
                </a:spcBef>
                <a:buClr>
                  <a:schemeClr val="tx2"/>
                </a:buClr>
                <a:buChar char="–"/>
                <a:defRPr sz="2000">
                  <a:solidFill>
                    <a:schemeClr val="tx1"/>
                  </a:solidFill>
                  <a:latin typeface="Times New Roman" panose="02020603050405020304" pitchFamily="18" charset="0"/>
                </a:defRPr>
              </a:lvl4pPr>
              <a:lvl5pPr marL="2057400" indent="-228600" defTabSz="166688">
                <a:spcBef>
                  <a:spcPct val="20000"/>
                </a:spcBef>
                <a:buClr>
                  <a:schemeClr val="tx2"/>
                </a:buClr>
                <a:buChar char="•"/>
                <a:defRPr sz="2000">
                  <a:solidFill>
                    <a:schemeClr val="tx1"/>
                  </a:solidFill>
                  <a:latin typeface="Times New Roman" panose="02020603050405020304" pitchFamily="18" charset="0"/>
                </a:defRPr>
              </a:lvl5pPr>
              <a:lvl6pPr marL="25146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defTabSz="166688"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a:spcBef>
                  <a:spcPct val="50000"/>
                </a:spcBef>
                <a:buClrTx/>
                <a:buFontTx/>
                <a:buNone/>
              </a:pPr>
              <a:r>
                <a:rPr lang="en-US" altLang="en-US" sz="500">
                  <a:latin typeface="Arial" panose="020B0604020202020204" pitchFamily="34" charset="0"/>
                </a:rPr>
                <a:t>Paint chips examined using the stereo-microscope</a:t>
              </a:r>
            </a:p>
          </p:txBody>
        </p:sp>
      </p:gr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gun">
            <a:extLst>
              <a:ext uri="{FF2B5EF4-FFF2-40B4-BE49-F238E27FC236}">
                <a16:creationId xmlns:a16="http://schemas.microsoft.com/office/drawing/2014/main" id="{B75E9BEB-6E4E-4A99-9F78-E604F1A42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revolver">
            <a:extLst>
              <a:ext uri="{FF2B5EF4-FFF2-40B4-BE49-F238E27FC236}">
                <a16:creationId xmlns:a16="http://schemas.microsoft.com/office/drawing/2014/main" id="{6F656961-E422-48D9-B2FB-4F6C5DACA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14325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a:extLst>
              <a:ext uri="{FF2B5EF4-FFF2-40B4-BE49-F238E27FC236}">
                <a16:creationId xmlns:a16="http://schemas.microsoft.com/office/drawing/2014/main" id="{D86E6965-2C85-4BF1-9FD6-FEF87BAB70F3}"/>
              </a:ext>
            </a:extLst>
          </p:cNvPr>
          <p:cNvSpPr txBox="1">
            <a:spLocks noChangeArrowheads="1"/>
          </p:cNvSpPr>
          <p:nvPr/>
        </p:nvSpPr>
        <p:spPr bwMode="auto">
          <a:xfrm>
            <a:off x="5105400" y="381000"/>
            <a:ext cx="373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4400">
                <a:solidFill>
                  <a:schemeClr val="accent1"/>
                </a:solidFill>
              </a:rPr>
              <a:t>FIREARMS</a:t>
            </a:r>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JER_R">
            <a:extLst>
              <a:ext uri="{FF2B5EF4-FFF2-40B4-BE49-F238E27FC236}">
                <a16:creationId xmlns:a16="http://schemas.microsoft.com/office/drawing/2014/main" id="{27F38D54-EAAA-44D6-A2A1-C150FBCCC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719" b="13382"/>
          <a:stretch>
            <a:fillRect/>
          </a:stretch>
        </p:blipFill>
        <p:spPr bwMode="auto">
          <a:xfrm>
            <a:off x="0" y="11430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lg_gun-lg.jpg">
            <a:extLst>
              <a:ext uri="{FF2B5EF4-FFF2-40B4-BE49-F238E27FC236}">
                <a16:creationId xmlns:a16="http://schemas.microsoft.com/office/drawing/2014/main" id="{F8C4E48D-8979-4FDC-A40D-F0084EB4B9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787400"/>
            <a:ext cx="8923337"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_rifling1.gif">
            <a:extLst>
              <a:ext uri="{FF2B5EF4-FFF2-40B4-BE49-F238E27FC236}">
                <a16:creationId xmlns:a16="http://schemas.microsoft.com/office/drawing/2014/main" id="{A6394CB4-3AD3-4E92-8467-A34C928BC65C}"/>
              </a:ext>
            </a:extLst>
          </p:cNvPr>
          <p:cNvPicPr>
            <a:picLocks noChangeAspect="1"/>
          </p:cNvPicPr>
          <p:nvPr/>
        </p:nvPicPr>
        <p:blipFill>
          <a:blip r:embed="rId2" cstate="print"/>
          <a:stretch>
            <a:fillRect/>
          </a:stretch>
        </p:blipFill>
        <p:spPr>
          <a:xfrm>
            <a:off x="1239627" y="152400"/>
            <a:ext cx="6685173" cy="65732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DSCN0790">
            <a:extLst>
              <a:ext uri="{FF2B5EF4-FFF2-40B4-BE49-F238E27FC236}">
                <a16:creationId xmlns:a16="http://schemas.microsoft.com/office/drawing/2014/main" id="{9C6FAC7F-6BAF-4B7D-9351-65D6CF094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00" t="4001" r="2000" b="10667"/>
          <a:stretch>
            <a:fillRect/>
          </a:stretch>
        </p:blipFill>
        <p:spPr bwMode="auto">
          <a:xfrm>
            <a:off x="838200" y="1981200"/>
            <a:ext cx="7239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a:extLst>
              <a:ext uri="{FF2B5EF4-FFF2-40B4-BE49-F238E27FC236}">
                <a16:creationId xmlns:a16="http://schemas.microsoft.com/office/drawing/2014/main" id="{F9F2C554-7AC0-415E-AD83-C819921E31BC}"/>
              </a:ext>
            </a:extLst>
          </p:cNvPr>
          <p:cNvSpPr txBox="1">
            <a:spLocks noChangeArrowheads="1"/>
          </p:cNvSpPr>
          <p:nvPr/>
        </p:nvSpPr>
        <p:spPr bwMode="auto">
          <a:xfrm>
            <a:off x="838200" y="381000"/>
            <a:ext cx="716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4000">
                <a:solidFill>
                  <a:schemeClr val="accent1"/>
                </a:solidFill>
              </a:rPr>
              <a:t>FIRING A HANDGUN</a:t>
            </a: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amy at comparison scope">
            <a:extLst>
              <a:ext uri="{FF2B5EF4-FFF2-40B4-BE49-F238E27FC236}">
                <a16:creationId xmlns:a16="http://schemas.microsoft.com/office/drawing/2014/main" id="{C055C232-DFDB-4FF5-8072-9F97C94F4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16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a:extLst>
              <a:ext uri="{FF2B5EF4-FFF2-40B4-BE49-F238E27FC236}">
                <a16:creationId xmlns:a16="http://schemas.microsoft.com/office/drawing/2014/main" id="{E5E46AFA-0977-45A8-8E22-953327A231D3}"/>
              </a:ext>
            </a:extLst>
          </p:cNvPr>
          <p:cNvSpPr txBox="1">
            <a:spLocks noChangeArrowheads="1"/>
          </p:cNvSpPr>
          <p:nvPr/>
        </p:nvSpPr>
        <p:spPr bwMode="auto">
          <a:xfrm>
            <a:off x="5394325" y="1031875"/>
            <a:ext cx="24558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400" b="1">
                <a:solidFill>
                  <a:schemeClr val="tx2"/>
                </a:solidFill>
              </a:rPr>
              <a:t>COMPARISON</a:t>
            </a:r>
          </a:p>
          <a:p>
            <a:pPr>
              <a:spcBef>
                <a:spcPct val="0"/>
              </a:spcBef>
              <a:buClrTx/>
              <a:buFontTx/>
              <a:buNone/>
            </a:pPr>
            <a:r>
              <a:rPr lang="en-US" altLang="en-US" sz="2400" b="1">
                <a:solidFill>
                  <a:schemeClr val="tx2"/>
                </a:solidFill>
              </a:rPr>
              <a:t> MICROSCOPE</a:t>
            </a:r>
          </a:p>
          <a:p>
            <a:pPr>
              <a:spcBef>
                <a:spcPct val="0"/>
              </a:spcBef>
              <a:buClrTx/>
              <a:buFontTx/>
              <a:buNone/>
            </a:pPr>
            <a:r>
              <a:rPr lang="en-US" altLang="en-US" sz="2400" b="1">
                <a:solidFill>
                  <a:schemeClr val="tx2"/>
                </a:solidFill>
              </a:rPr>
              <a:t>EXAMINATION</a:t>
            </a: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B9A764C3-3252-4FA9-BA83-529A130B8D70}"/>
              </a:ext>
            </a:extLst>
          </p:cNvPr>
          <p:cNvSpPr txBox="1">
            <a:spLocks noChangeArrowheads="1"/>
          </p:cNvSpPr>
          <p:nvPr/>
        </p:nvSpPr>
        <p:spPr bwMode="auto">
          <a:xfrm>
            <a:off x="2057400" y="6019800"/>
            <a:ext cx="5616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b="1">
                <a:solidFill>
                  <a:schemeClr val="tx2"/>
                </a:solidFill>
              </a:rPr>
              <a:t>COMPARISON STRIATIONS</a:t>
            </a:r>
          </a:p>
        </p:txBody>
      </p:sp>
      <p:sp>
        <p:nvSpPr>
          <p:cNvPr id="94211" name="Text Box 3">
            <a:extLst>
              <a:ext uri="{FF2B5EF4-FFF2-40B4-BE49-F238E27FC236}">
                <a16:creationId xmlns:a16="http://schemas.microsoft.com/office/drawing/2014/main" id="{F941D1CF-2F1B-4D81-9A4A-122B9792D4A9}"/>
              </a:ext>
            </a:extLst>
          </p:cNvPr>
          <p:cNvSpPr txBox="1">
            <a:spLocks noChangeArrowheads="1"/>
          </p:cNvSpPr>
          <p:nvPr/>
        </p:nvSpPr>
        <p:spPr bwMode="auto">
          <a:xfrm>
            <a:off x="822325" y="4895850"/>
            <a:ext cx="1809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b="1">
                <a:solidFill>
                  <a:schemeClr val="bg2"/>
                </a:solidFill>
              </a:rPr>
              <a:t>KNOWN</a:t>
            </a:r>
          </a:p>
        </p:txBody>
      </p:sp>
      <p:sp>
        <p:nvSpPr>
          <p:cNvPr id="94212" name="Text Box 4">
            <a:extLst>
              <a:ext uri="{FF2B5EF4-FFF2-40B4-BE49-F238E27FC236}">
                <a16:creationId xmlns:a16="http://schemas.microsoft.com/office/drawing/2014/main" id="{CEAD7595-CD22-47A8-ACC8-1D66ECDB170B}"/>
              </a:ext>
            </a:extLst>
          </p:cNvPr>
          <p:cNvSpPr txBox="1">
            <a:spLocks noChangeArrowheads="1"/>
          </p:cNvSpPr>
          <p:nvPr/>
        </p:nvSpPr>
        <p:spPr bwMode="auto">
          <a:xfrm>
            <a:off x="5562600" y="4830763"/>
            <a:ext cx="2397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b="1">
                <a:solidFill>
                  <a:schemeClr val="bg2"/>
                </a:solidFill>
              </a:rPr>
              <a:t>UNKNOWN</a:t>
            </a:r>
          </a:p>
        </p:txBody>
      </p:sp>
      <p:sp>
        <p:nvSpPr>
          <p:cNvPr id="94213" name="AutoShape 5">
            <a:extLst>
              <a:ext uri="{FF2B5EF4-FFF2-40B4-BE49-F238E27FC236}">
                <a16:creationId xmlns:a16="http://schemas.microsoft.com/office/drawing/2014/main" id="{93AAD5B3-0358-4E4C-8068-D5E726566090}"/>
              </a:ext>
            </a:extLst>
          </p:cNvPr>
          <p:cNvSpPr>
            <a:spLocks noChangeArrowheads="1"/>
          </p:cNvSpPr>
          <p:nvPr/>
        </p:nvSpPr>
        <p:spPr bwMode="auto">
          <a:xfrm>
            <a:off x="4343400" y="5181600"/>
            <a:ext cx="152400" cy="609600"/>
          </a:xfrm>
          <a:prstGeom prst="upArrow">
            <a:avLst>
              <a:gd name="adj1" fmla="val 50000"/>
              <a:gd name="adj2" fmla="val 100000"/>
            </a:avLst>
          </a:prstGeom>
          <a:solidFill>
            <a:schemeClr val="hlink"/>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94214" name="AutoShape 6">
            <a:extLst>
              <a:ext uri="{FF2B5EF4-FFF2-40B4-BE49-F238E27FC236}">
                <a16:creationId xmlns:a16="http://schemas.microsoft.com/office/drawing/2014/main" id="{20391C0F-F17F-4982-85F8-33E40F476EEF}"/>
              </a:ext>
            </a:extLst>
          </p:cNvPr>
          <p:cNvSpPr>
            <a:spLocks noChangeArrowheads="1"/>
          </p:cNvSpPr>
          <p:nvPr/>
        </p:nvSpPr>
        <p:spPr bwMode="auto">
          <a:xfrm>
            <a:off x="4419600" y="0"/>
            <a:ext cx="152400" cy="685800"/>
          </a:xfrm>
          <a:prstGeom prst="downArrow">
            <a:avLst>
              <a:gd name="adj1" fmla="val 50000"/>
              <a:gd name="adj2" fmla="val 112500"/>
            </a:avLst>
          </a:prstGeom>
          <a:solidFill>
            <a:schemeClr val="hlink"/>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pic>
        <p:nvPicPr>
          <p:cNvPr id="94215" name="Picture 8" descr="firear7.jpg">
            <a:extLst>
              <a:ext uri="{FF2B5EF4-FFF2-40B4-BE49-F238E27FC236}">
                <a16:creationId xmlns:a16="http://schemas.microsoft.com/office/drawing/2014/main" id="{522A3C0F-75B2-4236-B1C6-82B828856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86868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ompaarsison 3s">
            <a:extLst>
              <a:ext uri="{FF2B5EF4-FFF2-40B4-BE49-F238E27FC236}">
                <a16:creationId xmlns:a16="http://schemas.microsoft.com/office/drawing/2014/main" id="{8677F819-1004-45D3-926A-DE9A4924D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9144000"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3">
            <a:extLst>
              <a:ext uri="{FF2B5EF4-FFF2-40B4-BE49-F238E27FC236}">
                <a16:creationId xmlns:a16="http://schemas.microsoft.com/office/drawing/2014/main" id="{E1F7D429-D599-457A-9A95-905AE03FC1A0}"/>
              </a:ext>
            </a:extLst>
          </p:cNvPr>
          <p:cNvSpPr txBox="1">
            <a:spLocks noChangeArrowheads="1"/>
          </p:cNvSpPr>
          <p:nvPr/>
        </p:nvSpPr>
        <p:spPr bwMode="auto">
          <a:xfrm>
            <a:off x="1524000" y="5911850"/>
            <a:ext cx="7543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800" b="1">
                <a:solidFill>
                  <a:schemeClr val="tx2"/>
                </a:solidFill>
              </a:rPr>
              <a:t>             COMBINED IMAGE </a:t>
            </a:r>
          </a:p>
          <a:p>
            <a:pPr>
              <a:spcBef>
                <a:spcPct val="0"/>
              </a:spcBef>
              <a:buClrTx/>
              <a:buFontTx/>
              <a:buNone/>
            </a:pPr>
            <a:r>
              <a:rPr lang="en-US" altLang="en-US" sz="2800" b="1">
                <a:solidFill>
                  <a:schemeClr val="tx2"/>
                </a:solidFill>
              </a:rPr>
              <a:t>UNDER COMPARISON MICROSCOPE</a:t>
            </a:r>
          </a:p>
        </p:txBody>
      </p:sp>
      <p:sp>
        <p:nvSpPr>
          <p:cNvPr id="97284" name="Text Box 4">
            <a:extLst>
              <a:ext uri="{FF2B5EF4-FFF2-40B4-BE49-F238E27FC236}">
                <a16:creationId xmlns:a16="http://schemas.microsoft.com/office/drawing/2014/main" id="{074A22BB-9007-4E1F-B19D-78EAE1AE4EBE}"/>
              </a:ext>
            </a:extLst>
          </p:cNvPr>
          <p:cNvSpPr txBox="1">
            <a:spLocks noChangeArrowheads="1"/>
          </p:cNvSpPr>
          <p:nvPr/>
        </p:nvSpPr>
        <p:spPr bwMode="auto">
          <a:xfrm>
            <a:off x="1524000" y="4876800"/>
            <a:ext cx="1809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b="1"/>
              <a:t>KNOWN</a:t>
            </a:r>
          </a:p>
        </p:txBody>
      </p:sp>
      <p:sp>
        <p:nvSpPr>
          <p:cNvPr id="97285" name="Text Box 5">
            <a:extLst>
              <a:ext uri="{FF2B5EF4-FFF2-40B4-BE49-F238E27FC236}">
                <a16:creationId xmlns:a16="http://schemas.microsoft.com/office/drawing/2014/main" id="{2AB2FCD7-765A-43AB-9AD5-FC176629AFA7}"/>
              </a:ext>
            </a:extLst>
          </p:cNvPr>
          <p:cNvSpPr txBox="1">
            <a:spLocks noChangeArrowheads="1"/>
          </p:cNvSpPr>
          <p:nvPr/>
        </p:nvSpPr>
        <p:spPr bwMode="auto">
          <a:xfrm>
            <a:off x="5334000" y="4754563"/>
            <a:ext cx="2397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b="1"/>
              <a:t>UNKNOWN</a:t>
            </a:r>
          </a:p>
        </p:txBody>
      </p:sp>
      <p:sp>
        <p:nvSpPr>
          <p:cNvPr id="97286" name="AutoShape 6">
            <a:extLst>
              <a:ext uri="{FF2B5EF4-FFF2-40B4-BE49-F238E27FC236}">
                <a16:creationId xmlns:a16="http://schemas.microsoft.com/office/drawing/2014/main" id="{C9F6C8B6-4949-4D9E-A07D-8D6233EB75FF}"/>
              </a:ext>
            </a:extLst>
          </p:cNvPr>
          <p:cNvSpPr>
            <a:spLocks noChangeArrowheads="1"/>
          </p:cNvSpPr>
          <p:nvPr/>
        </p:nvSpPr>
        <p:spPr bwMode="auto">
          <a:xfrm>
            <a:off x="3886200" y="0"/>
            <a:ext cx="228600" cy="609600"/>
          </a:xfrm>
          <a:prstGeom prst="downArrow">
            <a:avLst>
              <a:gd name="adj1" fmla="val 41667"/>
              <a:gd name="adj2" fmla="val 82642"/>
            </a:avLst>
          </a:prstGeom>
          <a:solidFill>
            <a:schemeClr val="hlink"/>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
        <p:nvSpPr>
          <p:cNvPr id="97287" name="AutoShape 7">
            <a:extLst>
              <a:ext uri="{FF2B5EF4-FFF2-40B4-BE49-F238E27FC236}">
                <a16:creationId xmlns:a16="http://schemas.microsoft.com/office/drawing/2014/main" id="{5178EC40-10A2-4881-B30E-CE01707F06C5}"/>
              </a:ext>
            </a:extLst>
          </p:cNvPr>
          <p:cNvSpPr>
            <a:spLocks noChangeArrowheads="1"/>
          </p:cNvSpPr>
          <p:nvPr/>
        </p:nvSpPr>
        <p:spPr bwMode="auto">
          <a:xfrm>
            <a:off x="4038600" y="5105400"/>
            <a:ext cx="152400" cy="595313"/>
          </a:xfrm>
          <a:prstGeom prst="upArrow">
            <a:avLst>
              <a:gd name="adj1" fmla="val 50000"/>
              <a:gd name="adj2" fmla="val 97656"/>
            </a:avLst>
          </a:prstGeom>
          <a:solidFill>
            <a:schemeClr val="hlink"/>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1400"/>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D4D2702F-B40F-41E4-96DD-65C63689E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575B6C-0475-470F-B353-2364C3D8CAA4}"/>
              </a:ext>
            </a:extLst>
          </p:cNvPr>
          <p:cNvSpPr txBox="1"/>
          <p:nvPr/>
        </p:nvSpPr>
        <p:spPr>
          <a:xfrm>
            <a:off x="152400" y="609600"/>
            <a:ext cx="5410200" cy="584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3200" dirty="0">
                <a:ln w="0"/>
                <a:solidFill>
                  <a:schemeClr val="bg1"/>
                </a:solidFill>
                <a:effectLst>
                  <a:outerShdw blurRad="38100" dist="25400" dir="5400000" algn="ctr" rotWithShape="0">
                    <a:srgbClr val="6E747A">
                      <a:alpha val="43000"/>
                    </a:srgbClr>
                  </a:outerShdw>
                </a:effectLst>
              </a:rPr>
              <a:t>NIBIN WORK STATION</a:t>
            </a: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6" descr="P0000722">
            <a:extLst>
              <a:ext uri="{FF2B5EF4-FFF2-40B4-BE49-F238E27FC236}">
                <a16:creationId xmlns:a16="http://schemas.microsoft.com/office/drawing/2014/main" id="{096343C9-44E9-4D9D-9A93-AD5B067FF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478" t="6097" r="27089" b="21951"/>
          <a:stretch>
            <a:fillRect/>
          </a:stretch>
        </p:blipFill>
        <p:spPr bwMode="auto">
          <a:xfrm>
            <a:off x="2509838" y="1181100"/>
            <a:ext cx="442753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26" descr="P0001368">
            <a:extLst>
              <a:ext uri="{FF2B5EF4-FFF2-40B4-BE49-F238E27FC236}">
                <a16:creationId xmlns:a16="http://schemas.microsoft.com/office/drawing/2014/main" id="{CF0F4D35-759A-4183-9AAD-CE38B27CB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094316-AC07-4C1B-B330-FB26A6EF314D}"/>
              </a:ext>
            </a:extLst>
          </p:cNvPr>
          <p:cNvSpPr>
            <a:spLocks noGrp="1"/>
          </p:cNvSpPr>
          <p:nvPr>
            <p:ph type="ctrTitle" sz="quarter"/>
          </p:nvPr>
        </p:nvSpPr>
        <p:spPr>
          <a:xfrm>
            <a:off x="685800" y="685800"/>
            <a:ext cx="7772400" cy="1295400"/>
          </a:xfrm>
        </p:spPr>
        <p:txBody>
          <a:bodyPr/>
          <a:lstStyle/>
          <a:p>
            <a:pPr algn="ctr"/>
            <a:r>
              <a:rPr lang="en-US" b="1" i="0" dirty="0"/>
              <a:t>Forensic Science Partnership</a:t>
            </a:r>
            <a:br>
              <a:rPr lang="en-US" b="1" i="0" dirty="0"/>
            </a:br>
            <a:r>
              <a:rPr lang="en-US" sz="3200" b="1" i="0" dirty="0"/>
              <a:t>April 1999</a:t>
            </a:r>
          </a:p>
        </p:txBody>
      </p:sp>
      <p:sp>
        <p:nvSpPr>
          <p:cNvPr id="5" name="Subtitle 4">
            <a:extLst>
              <a:ext uri="{FF2B5EF4-FFF2-40B4-BE49-F238E27FC236}">
                <a16:creationId xmlns:a16="http://schemas.microsoft.com/office/drawing/2014/main" id="{874825D7-62B3-43B5-BB41-5D79681224BB}"/>
              </a:ext>
            </a:extLst>
          </p:cNvPr>
          <p:cNvSpPr>
            <a:spLocks noGrp="1"/>
          </p:cNvSpPr>
          <p:nvPr>
            <p:ph type="subTitle" sz="quarter" idx="1"/>
          </p:nvPr>
        </p:nvSpPr>
        <p:spPr>
          <a:xfrm>
            <a:off x="1371600" y="2514600"/>
            <a:ext cx="6400800" cy="3581400"/>
          </a:xfrm>
        </p:spPr>
        <p:txBody>
          <a:bodyPr/>
          <a:lstStyle/>
          <a:p>
            <a:pPr marL="514350" indent="-514350" algn="l">
              <a:buAutoNum type="arabicPeriod"/>
            </a:pPr>
            <a:r>
              <a:rPr lang="en-US" sz="2800" dirty="0"/>
              <a:t>Seminars for credit &amp; open to the public each semester since Fall 1999. </a:t>
            </a:r>
            <a:r>
              <a:rPr lang="en-US" sz="2000" dirty="0">
                <a:solidFill>
                  <a:srgbClr val="00B0F0"/>
                </a:solidFill>
                <a:hlinkClick r:id="rId2">
                  <a:extLst>
                    <a:ext uri="{A12FA001-AC4F-418D-AE19-62706E023703}">
                      <ahyp:hlinkClr xmlns:ahyp="http://schemas.microsoft.com/office/drawing/2018/hyperlinkcolor" val="tx"/>
                    </a:ext>
                  </a:extLst>
                </a:hlinkClick>
              </a:rPr>
              <a:t>https://www.chm.uri.edu/forensics/seminars.php</a:t>
            </a:r>
            <a:endParaRPr lang="en-US" sz="2000" dirty="0">
              <a:solidFill>
                <a:srgbClr val="00B0F0"/>
              </a:solidFill>
            </a:endParaRPr>
          </a:p>
          <a:p>
            <a:pPr marL="514350" indent="-514350" algn="l">
              <a:buAutoNum type="arabicPeriod"/>
            </a:pPr>
            <a:r>
              <a:rPr lang="en-US" sz="2800" dirty="0"/>
              <a:t>The Center of Excellence for Explosives Detection, Mitigation and Response: </a:t>
            </a:r>
            <a:r>
              <a:rPr lang="en-US" sz="2400" dirty="0">
                <a:solidFill>
                  <a:srgbClr val="00B0F0"/>
                </a:solidFill>
                <a:hlinkClick r:id="rId3">
                  <a:extLst>
                    <a:ext uri="{A12FA001-AC4F-418D-AE19-62706E023703}">
                      <ahyp:hlinkClr xmlns:ahyp="http://schemas.microsoft.com/office/drawing/2018/hyperlinkcolor" val="tx"/>
                    </a:ext>
                  </a:extLst>
                </a:hlinkClick>
              </a:rPr>
              <a:t>http://energetics.chm.uri.edu/</a:t>
            </a:r>
            <a:endParaRPr lang="en-US" sz="2400" dirty="0">
              <a:solidFill>
                <a:srgbClr val="00B0F0"/>
              </a:solidFill>
            </a:endParaRPr>
          </a:p>
          <a:p>
            <a:pPr marL="514350" indent="-514350" algn="l">
              <a:buAutoNum type="arabicPeriod"/>
            </a:pPr>
            <a:r>
              <a:rPr lang="en-US" sz="2800" dirty="0"/>
              <a:t>Digital Forensics and Cyber Security Center: </a:t>
            </a:r>
            <a:r>
              <a:rPr lang="en-US" sz="2800" dirty="0">
                <a:solidFill>
                  <a:srgbClr val="00B0F0"/>
                </a:solidFill>
                <a:hlinkClick r:id="rId4">
                  <a:extLst>
                    <a:ext uri="{A12FA001-AC4F-418D-AE19-62706E023703}">
                      <ahyp:hlinkClr xmlns:ahyp="http://schemas.microsoft.com/office/drawing/2018/hyperlinkcolor" val="tx"/>
                    </a:ext>
                  </a:extLst>
                </a:hlinkClick>
              </a:rPr>
              <a:t>https://web.uri.edu/cs/dfcsc/</a:t>
            </a:r>
            <a:endParaRPr lang="en-US" sz="2800" dirty="0">
              <a:solidFill>
                <a:srgbClr val="00B0F0"/>
              </a:solidFill>
            </a:endParaRPr>
          </a:p>
          <a:p>
            <a:pPr marL="514350" indent="-514350" algn="l">
              <a:buAutoNum type="arabicPeriod"/>
            </a:pPr>
            <a:endParaRPr lang="en-US" sz="2800" dirty="0"/>
          </a:p>
        </p:txBody>
      </p:sp>
    </p:spTree>
    <p:extLst>
      <p:ext uri="{BB962C8B-B14F-4D97-AF65-F5344CB8AC3E}">
        <p14:creationId xmlns:p14="http://schemas.microsoft.com/office/powerpoint/2010/main" val="1866504466"/>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EC0AFE6A-6AEC-4054-84D1-A63FD220E896}"/>
              </a:ext>
            </a:extLst>
          </p:cNvPr>
          <p:cNvSpPr txBox="1">
            <a:spLocks noChangeArrowheads="1"/>
          </p:cNvSpPr>
          <p:nvPr/>
        </p:nvSpPr>
        <p:spPr bwMode="auto">
          <a:xfrm>
            <a:off x="762000" y="381000"/>
            <a:ext cx="73152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4800"/>
              <a:t>“If the law has made you a witness, remain a man of science, you have no victim to avenge, no guilty or innocent person to convict or save – you must bear testimony within the limits of science.</a:t>
            </a: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253E15E3-D308-4414-AEF8-D1F4DB552230}"/>
              </a:ext>
            </a:extLst>
          </p:cNvPr>
          <p:cNvSpPr>
            <a:spLocks noGrp="1" noChangeArrowheads="1"/>
          </p:cNvSpPr>
          <p:nvPr>
            <p:ph type="title"/>
          </p:nvPr>
        </p:nvSpPr>
        <p:spPr>
          <a:xfrm>
            <a:off x="304800" y="609600"/>
            <a:ext cx="8839200" cy="1371600"/>
          </a:xfrm>
        </p:spPr>
        <p:txBody>
          <a:bodyPr/>
          <a:lstStyle/>
          <a:p>
            <a:pPr eaLnBrk="1" hangingPunct="1">
              <a:lnSpc>
                <a:spcPct val="70000"/>
              </a:lnSpc>
              <a:defRPr/>
            </a:pPr>
            <a:r>
              <a:rPr lang="en-US" b="1">
                <a:solidFill>
                  <a:srgbClr val="FFFFFF"/>
                </a:solidFill>
              </a:rPr>
              <a:t>The end result is successful testimony in a criminal prosecution.</a:t>
            </a:r>
            <a:endParaRPr lang="en-US" b="1">
              <a:solidFill>
                <a:schemeClr val="tx1"/>
              </a:solidFill>
              <a:effectLst>
                <a:outerShdw blurRad="38100" dist="38100" dir="2700000" algn="tl">
                  <a:srgbClr val="FFFFFF"/>
                </a:outerShdw>
              </a:effectLst>
            </a:endParaRPr>
          </a:p>
        </p:txBody>
      </p:sp>
      <p:pic>
        <p:nvPicPr>
          <p:cNvPr id="490499" name="Picture 3" descr="rkcourt">
            <a:extLst>
              <a:ext uri="{FF2B5EF4-FFF2-40B4-BE49-F238E27FC236}">
                <a16:creationId xmlns:a16="http://schemas.microsoft.com/office/drawing/2014/main" id="{EA3443D9-4AE3-40E3-BBF3-0780EA95338F}"/>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25842" b="20226"/>
          <a:stretch>
            <a:fillRect/>
          </a:stretch>
        </p:blipFill>
        <p:spPr bwMode="auto">
          <a:xfrm>
            <a:off x="0" y="25908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C62A9243-503F-48FD-A834-AE7F81F21AF0}"/>
              </a:ext>
            </a:extLst>
          </p:cNvPr>
          <p:cNvSpPr txBox="1">
            <a:spLocks noChangeArrowheads="1"/>
          </p:cNvSpPr>
          <p:nvPr/>
        </p:nvSpPr>
        <p:spPr bwMode="auto">
          <a:xfrm>
            <a:off x="228600" y="2895600"/>
            <a:ext cx="3962400" cy="70167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4000" i="1">
                <a:solidFill>
                  <a:schemeClr val="accent1"/>
                </a:solidFill>
              </a:rPr>
              <a:t>Expert Testimony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490499"/>
                                        </p:tgtEl>
                                        <p:attrNameLst>
                                          <p:attrName>style.visibility</p:attrName>
                                        </p:attrNameLst>
                                      </p:cBhvr>
                                      <p:to>
                                        <p:strVal val="visible"/>
                                      </p:to>
                                    </p:set>
                                    <p:animEffect transition="in" filter="dissolve">
                                      <p:cBhvr>
                                        <p:cTn id="7" dur="500"/>
                                        <p:tgtEl>
                                          <p:spTgt spid="490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00F8-1C48-43B0-8C40-EC6060B56399}"/>
              </a:ext>
            </a:extLst>
          </p:cNvPr>
          <p:cNvSpPr>
            <a:spLocks noGrp="1"/>
          </p:cNvSpPr>
          <p:nvPr>
            <p:ph type="ctrTitle" sz="quarter"/>
          </p:nvPr>
        </p:nvSpPr>
        <p:spPr>
          <a:xfrm>
            <a:off x="685800" y="1295400"/>
            <a:ext cx="7772400" cy="1295400"/>
          </a:xfrm>
        </p:spPr>
        <p:txBody>
          <a:bodyPr/>
          <a:lstStyle/>
          <a:p>
            <a:pPr algn="ctr"/>
            <a:r>
              <a:rPr lang="en-US" i="0" dirty="0"/>
              <a:t>RI Department of Health </a:t>
            </a:r>
            <a:br>
              <a:rPr lang="en-US" i="0" dirty="0"/>
            </a:br>
            <a:r>
              <a:rPr lang="en-US" i="0" dirty="0"/>
              <a:t>Forensic Science Laboratory</a:t>
            </a:r>
          </a:p>
        </p:txBody>
      </p:sp>
      <p:sp>
        <p:nvSpPr>
          <p:cNvPr id="3" name="Subtitle 2">
            <a:extLst>
              <a:ext uri="{FF2B5EF4-FFF2-40B4-BE49-F238E27FC236}">
                <a16:creationId xmlns:a16="http://schemas.microsoft.com/office/drawing/2014/main" id="{997C2AAC-5D07-4AD0-A4BE-EF0B38705E9C}"/>
              </a:ext>
            </a:extLst>
          </p:cNvPr>
          <p:cNvSpPr>
            <a:spLocks noGrp="1"/>
          </p:cNvSpPr>
          <p:nvPr>
            <p:ph type="subTitle" sz="quarter" idx="1"/>
          </p:nvPr>
        </p:nvSpPr>
        <p:spPr>
          <a:xfrm>
            <a:off x="1371600" y="3276600"/>
            <a:ext cx="6400800" cy="2514600"/>
          </a:xfrm>
        </p:spPr>
        <p:txBody>
          <a:bodyPr/>
          <a:lstStyle/>
          <a:p>
            <a:pPr algn="l"/>
            <a:r>
              <a:rPr lang="en-US" dirty="0"/>
              <a:t>Forensic Biology/DNA Analysis</a:t>
            </a:r>
          </a:p>
          <a:p>
            <a:pPr algn="l"/>
            <a:r>
              <a:rPr lang="en-US" dirty="0"/>
              <a:t>Drug Chemistry Analysis</a:t>
            </a:r>
          </a:p>
          <a:p>
            <a:pPr algn="l"/>
            <a:r>
              <a:rPr lang="en-US" dirty="0"/>
              <a:t>Toxicology/DUI/DUID Analysis</a:t>
            </a:r>
          </a:p>
          <a:p>
            <a:pPr algn="l"/>
            <a:r>
              <a:rPr lang="en-US" dirty="0"/>
              <a:t>Breath Analysis Unit/DUI/DWI</a:t>
            </a:r>
          </a:p>
        </p:txBody>
      </p:sp>
    </p:spTree>
    <p:extLst>
      <p:ext uri="{BB962C8B-B14F-4D97-AF65-F5344CB8AC3E}">
        <p14:creationId xmlns:p14="http://schemas.microsoft.com/office/powerpoint/2010/main" val="2221713346"/>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RICApin">
            <a:extLst>
              <a:ext uri="{FF2B5EF4-FFF2-40B4-BE49-F238E27FC236}">
                <a16:creationId xmlns:a16="http://schemas.microsoft.com/office/drawing/2014/main" id="{92D4B264-01D5-46F6-8847-DE2CB9AE3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285" t="11267" r="15715" b="8450"/>
          <a:stretch>
            <a:fillRect/>
          </a:stretch>
        </p:blipFill>
        <p:spPr bwMode="auto">
          <a:xfrm>
            <a:off x="2438400" y="2057400"/>
            <a:ext cx="441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4">
            <a:extLst>
              <a:ext uri="{FF2B5EF4-FFF2-40B4-BE49-F238E27FC236}">
                <a16:creationId xmlns:a16="http://schemas.microsoft.com/office/drawing/2014/main" id="{3D644941-F255-4656-B838-CC86415EAD34}"/>
              </a:ext>
            </a:extLst>
          </p:cNvPr>
          <p:cNvSpPr txBox="1">
            <a:spLocks noChangeArrowheads="1"/>
          </p:cNvSpPr>
          <p:nvPr/>
        </p:nvSpPr>
        <p:spPr bwMode="auto">
          <a:xfrm>
            <a:off x="0" y="304800"/>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4800">
                <a:solidFill>
                  <a:srgbClr val="FF0000"/>
                </a:solidFill>
              </a:rPr>
              <a:t>“JUSTICE THROUGH SCIENCE”</a:t>
            </a: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7CBF6BF2-9543-42BC-AFA3-097C0646A6DD}"/>
              </a:ext>
            </a:extLst>
          </p:cNvPr>
          <p:cNvSpPr>
            <a:spLocks noGrp="1" noChangeArrowheads="1"/>
          </p:cNvSpPr>
          <p:nvPr>
            <p:ph type="title"/>
          </p:nvPr>
        </p:nvSpPr>
        <p:spPr/>
        <p:txBody>
          <a:bodyPr/>
          <a:lstStyle/>
          <a:p>
            <a:pPr algn="ctr" eaLnBrk="1" hangingPunct="1"/>
            <a:r>
              <a:rPr lang="en-US" altLang="en-US"/>
              <a:t>THANK YOU!</a:t>
            </a:r>
          </a:p>
        </p:txBody>
      </p:sp>
      <p:pic>
        <p:nvPicPr>
          <p:cNvPr id="116739" name="Picture 4" descr="riscl logo">
            <a:extLst>
              <a:ext uri="{FF2B5EF4-FFF2-40B4-BE49-F238E27FC236}">
                <a16:creationId xmlns:a16="http://schemas.microsoft.com/office/drawing/2014/main" id="{76967F89-E54D-48C4-8471-C8D51EE3388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14600" y="2087563"/>
            <a:ext cx="3962400" cy="3902075"/>
          </a:xfrm>
          <a:noFill/>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Harrison">
            <a:extLst>
              <a:ext uri="{FF2B5EF4-FFF2-40B4-BE49-F238E27FC236}">
                <a16:creationId xmlns:a16="http://schemas.microsoft.com/office/drawing/2014/main" id="{9957E675-0794-4D64-A1D0-1E1BA2098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1027">
            <a:extLst>
              <a:ext uri="{FF2B5EF4-FFF2-40B4-BE49-F238E27FC236}">
                <a16:creationId xmlns:a16="http://schemas.microsoft.com/office/drawing/2014/main" id="{234F819C-3A1F-4269-8CD2-EEAB77EA3889}"/>
              </a:ext>
            </a:extLst>
          </p:cNvPr>
          <p:cNvSpPr txBox="1">
            <a:spLocks noChangeArrowheads="1"/>
          </p:cNvSpPr>
          <p:nvPr/>
        </p:nvSpPr>
        <p:spPr bwMode="auto">
          <a:xfrm>
            <a:off x="5181600" y="2743200"/>
            <a:ext cx="3962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dirty="0">
                <a:solidFill>
                  <a:schemeClr val="accent1"/>
                </a:solidFill>
              </a:rPr>
              <a:t>Dr. Harold Harrison</a:t>
            </a:r>
          </a:p>
          <a:p>
            <a:pPr eaLnBrk="1" hangingPunct="1">
              <a:spcBef>
                <a:spcPct val="50000"/>
              </a:spcBef>
              <a:buClrTx/>
              <a:buFontTx/>
              <a:buNone/>
            </a:pPr>
            <a:r>
              <a:rPr lang="en-US" altLang="en-US" dirty="0">
                <a:solidFill>
                  <a:schemeClr val="accent1"/>
                </a:solidFill>
              </a:rPr>
              <a:t>Professor of Chemistry</a:t>
            </a:r>
          </a:p>
          <a:p>
            <a:pPr eaLnBrk="1" hangingPunct="1">
              <a:spcBef>
                <a:spcPct val="50000"/>
              </a:spcBef>
              <a:buClrTx/>
              <a:buFontTx/>
              <a:buNone/>
            </a:pPr>
            <a:r>
              <a:rPr lang="en-US" altLang="en-US" dirty="0">
                <a:solidFill>
                  <a:schemeClr val="accent1"/>
                </a:solidFill>
              </a:rPr>
              <a:t>1951 - 1970</a:t>
            </a: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a:extLst>
              <a:ext uri="{FF2B5EF4-FFF2-40B4-BE49-F238E27FC236}">
                <a16:creationId xmlns:a16="http://schemas.microsoft.com/office/drawing/2014/main" id="{B7474D5B-06BB-46BD-BC87-A1D9E29B0C40}"/>
              </a:ext>
            </a:extLst>
          </p:cNvPr>
          <p:cNvSpPr>
            <a:spLocks noGrp="1" noChangeArrowheads="1"/>
          </p:cNvSpPr>
          <p:nvPr>
            <p:ph type="title"/>
          </p:nvPr>
        </p:nvSpPr>
        <p:spPr/>
        <p:txBody>
          <a:bodyPr/>
          <a:lstStyle/>
          <a:p>
            <a:pPr eaLnBrk="1" hangingPunct="1"/>
            <a:r>
              <a:rPr lang="en-US" altLang="en-US"/>
              <a:t>PASTORE HALL</a:t>
            </a:r>
          </a:p>
        </p:txBody>
      </p:sp>
      <p:pic>
        <p:nvPicPr>
          <p:cNvPr id="25603" name="Picture 2051" descr="P0000357">
            <a:extLst>
              <a:ext uri="{FF2B5EF4-FFF2-40B4-BE49-F238E27FC236}">
                <a16:creationId xmlns:a16="http://schemas.microsoft.com/office/drawing/2014/main" id="{64D74981-F200-42EE-A3F9-4BEC934BD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67" t="17188" r="7292" b="30469"/>
          <a:stretch>
            <a:fillRect/>
          </a:stretch>
        </p:blipFill>
        <p:spPr bwMode="auto">
          <a:xfrm>
            <a:off x="38100" y="2209800"/>
            <a:ext cx="90678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descr="DeFanti 5.jpg">
            <a:extLst>
              <a:ext uri="{FF2B5EF4-FFF2-40B4-BE49-F238E27FC236}">
                <a16:creationId xmlns:a16="http://schemas.microsoft.com/office/drawing/2014/main" id="{2B1244E4-AF76-4240-A813-CF5D4BF97B47}"/>
              </a:ext>
            </a:extLst>
          </p:cNvPr>
          <p:cNvPicPr>
            <a:picLocks noChangeAspect="1"/>
          </p:cNvPicPr>
          <p:nvPr/>
        </p:nvPicPr>
        <p:blipFill>
          <a:blip r:embed="rId2">
            <a:extLst>
              <a:ext uri="{28A0092B-C50C-407E-A947-70E740481C1C}">
                <a14:useLocalDpi xmlns:a14="http://schemas.microsoft.com/office/drawing/2010/main" val="0"/>
              </a:ext>
            </a:extLst>
          </a:blip>
          <a:srcRect l="27728" t="64577" r="47215"/>
          <a:stretch>
            <a:fillRect/>
          </a:stretch>
        </p:blipFill>
        <p:spPr bwMode="auto">
          <a:xfrm>
            <a:off x="0" y="1143000"/>
            <a:ext cx="6048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a:extLst>
              <a:ext uri="{FF2B5EF4-FFF2-40B4-BE49-F238E27FC236}">
                <a16:creationId xmlns:a16="http://schemas.microsoft.com/office/drawing/2014/main" id="{4E86CDE6-AA2C-44EE-B196-57131FDEBB94}"/>
              </a:ext>
            </a:extLst>
          </p:cNvPr>
          <p:cNvSpPr>
            <a:spLocks noChangeArrowheads="1"/>
          </p:cNvSpPr>
          <p:nvPr/>
        </p:nvSpPr>
        <p:spPr bwMode="auto">
          <a:xfrm>
            <a:off x="6096000" y="1595438"/>
            <a:ext cx="3048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dirty="0">
                <a:solidFill>
                  <a:schemeClr val="accent1"/>
                </a:solidFill>
              </a:rPr>
              <a:t>Dr. David </a:t>
            </a:r>
            <a:r>
              <a:rPr lang="en-US" altLang="en-US" dirty="0" err="1">
                <a:solidFill>
                  <a:schemeClr val="accent1"/>
                </a:solidFill>
              </a:rPr>
              <a:t>DeFanti</a:t>
            </a:r>
            <a:endParaRPr lang="en-US" altLang="en-US" dirty="0">
              <a:solidFill>
                <a:schemeClr val="accent1"/>
              </a:solidFill>
            </a:endParaRPr>
          </a:p>
          <a:p>
            <a:pPr eaLnBrk="1" hangingPunct="1">
              <a:spcBef>
                <a:spcPct val="50000"/>
              </a:spcBef>
              <a:buClrTx/>
              <a:buFontTx/>
              <a:buNone/>
            </a:pPr>
            <a:r>
              <a:rPr lang="en-US" altLang="en-US" dirty="0">
                <a:solidFill>
                  <a:schemeClr val="accent1"/>
                </a:solidFill>
              </a:rPr>
              <a:t>Professor of Pharmacology &amp; Toxicology</a:t>
            </a:r>
          </a:p>
          <a:p>
            <a:pPr eaLnBrk="1" hangingPunct="1">
              <a:spcBef>
                <a:spcPct val="50000"/>
              </a:spcBef>
              <a:buClrTx/>
              <a:buFontTx/>
              <a:buNone/>
            </a:pPr>
            <a:r>
              <a:rPr lang="en-US" altLang="en-US" dirty="0">
                <a:solidFill>
                  <a:schemeClr val="accent1"/>
                </a:solidFill>
              </a:rPr>
              <a:t>State Crime Laboratory Director</a:t>
            </a:r>
          </a:p>
          <a:p>
            <a:pPr eaLnBrk="1" hangingPunct="1">
              <a:spcBef>
                <a:spcPct val="50000"/>
              </a:spcBef>
              <a:buClrTx/>
              <a:buFontTx/>
              <a:buNone/>
            </a:pPr>
            <a:r>
              <a:rPr lang="en-US" altLang="en-US" dirty="0">
                <a:solidFill>
                  <a:schemeClr val="accent1"/>
                </a:solidFill>
              </a:rPr>
              <a:t>1970 - 1991</a:t>
            </a: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OGARTY">
            <a:extLst>
              <a:ext uri="{FF2B5EF4-FFF2-40B4-BE49-F238E27FC236}">
                <a16:creationId xmlns:a16="http://schemas.microsoft.com/office/drawing/2014/main" id="{B4A64723-91FA-4843-9CD6-82639DD7B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855F82DDF7A34CA494B8869D5D47C7" ma:contentTypeVersion="" ma:contentTypeDescription="Create a new document." ma:contentTypeScope="" ma:versionID="067d545b2bb35506ac5c10aee1889842">
  <xsd:schema xmlns:xsd="http://www.w3.org/2001/XMLSchema" xmlns:xs="http://www.w3.org/2001/XMLSchema" xmlns:p="http://schemas.microsoft.com/office/2006/metadata/properties" xmlns:ns2="$ListId:commdocs;" targetNamespace="http://schemas.microsoft.com/office/2006/metadata/properties" ma:root="true" ma:fieldsID="b4d26b3a144054bbb7237c69a745e8d0" ns2:_="">
    <xsd:import namespace="$ListId:commdocs;"/>
    <xsd:element name="properties">
      <xsd:complexType>
        <xsd:sequence>
          <xsd:element name="documentManagement">
            <xsd:complexType>
              <xsd:all>
                <xsd:element ref="ns2:Grouping"/>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ListId:commdocs;" elementFormDefault="qualified">
    <xsd:import namespace="http://schemas.microsoft.com/office/2006/documentManagement/types"/>
    <xsd:import namespace="http://schemas.microsoft.com/office/infopath/2007/PartnerControls"/>
    <xsd:element name="Grouping" ma:index="8" ma:displayName="Grouping" ma:default="Agenda" ma:description="Add a Grouping" ma:internalName="Grouping">
      <xsd:simpleType>
        <xsd:restriction base="dms:Text">
          <xsd:maxLength value="7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rouping xmlns="$ListId:commdocs;">Agenda</Grouping>
  </documentManagement>
</p:properties>
</file>

<file path=customXml/itemProps1.xml><?xml version="1.0" encoding="utf-8"?>
<ds:datastoreItem xmlns:ds="http://schemas.openxmlformats.org/officeDocument/2006/customXml" ds:itemID="{5679437E-C268-41CF-BF44-1A0BB45A20FE}"/>
</file>

<file path=customXml/itemProps2.xml><?xml version="1.0" encoding="utf-8"?>
<ds:datastoreItem xmlns:ds="http://schemas.openxmlformats.org/officeDocument/2006/customXml" ds:itemID="{C0F5B54B-8F1F-47E9-B6D4-A6642A347397}"/>
</file>

<file path=customXml/itemProps3.xml><?xml version="1.0" encoding="utf-8"?>
<ds:datastoreItem xmlns:ds="http://schemas.openxmlformats.org/officeDocument/2006/customXml" ds:itemID="{69FB0E50-44EF-4D8D-9BCD-00811DE611BF}"/>
</file>

<file path=docProps/app.xml><?xml version="1.0" encoding="utf-8"?>
<Properties xmlns="http://schemas.openxmlformats.org/officeDocument/2006/extended-properties" xmlns:vt="http://schemas.openxmlformats.org/officeDocument/2006/docPropsVTypes">
  <Template/>
  <TotalTime>5681</TotalTime>
  <Words>1576</Words>
  <Application>Microsoft Office PowerPoint</Application>
  <PresentationFormat>On-screen Show (4:3)</PresentationFormat>
  <Paragraphs>208</Paragraphs>
  <Slides>56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Poster Bodoni</vt:lpstr>
      <vt:lpstr>Symbol</vt:lpstr>
      <vt:lpstr>Tahoma</vt:lpstr>
      <vt:lpstr>Times</vt:lpstr>
      <vt:lpstr>Times New Roman</vt:lpstr>
      <vt:lpstr>Wingdings</vt:lpstr>
      <vt:lpstr>Fireball</vt:lpstr>
      <vt:lpstr>The Rhode Island  State Crime Lab: Forensic Examinations@URI </vt:lpstr>
      <vt:lpstr>PowerPoint Presentation</vt:lpstr>
      <vt:lpstr>Not So Elementary, My Dear Watson</vt:lpstr>
      <vt:lpstr>PowerPoint Presentation</vt:lpstr>
      <vt:lpstr>PowerPoint Presentation</vt:lpstr>
      <vt:lpstr>PowerPoint Presentation</vt:lpstr>
      <vt:lpstr>PASTORE HALL</vt:lpstr>
      <vt:lpstr>PowerPoint Presentation</vt:lpstr>
      <vt:lpstr>PowerPoint Presentation</vt:lpstr>
      <vt:lpstr>HISTORY</vt:lpstr>
      <vt:lpstr>HISTORY</vt:lpstr>
      <vt:lpstr>Title 12 Criminal Procedure </vt:lpstr>
      <vt:lpstr>TITLE 12 Criminal Procedure</vt:lpstr>
      <vt:lpstr>State Crime Laboratory </vt:lpstr>
      <vt:lpstr>PowerPoint Presentation</vt:lpstr>
      <vt:lpstr>PowerPoint Presentation</vt:lpstr>
      <vt:lpstr>b</vt:lpstr>
      <vt:lpstr>Funding History</vt:lpstr>
      <vt:lpstr>Federal Grants</vt:lpstr>
      <vt:lpstr>PowerPoint Presentation</vt:lpstr>
      <vt:lpstr>RI STATE CRIME LABORATORY</vt:lpstr>
      <vt:lpstr>                RISCL Case Load     2017   2018  2019  2020  2021</vt:lpstr>
      <vt:lpstr>Progress Reports</vt:lpstr>
      <vt:lpstr>PowerPoint Presentation</vt:lpstr>
      <vt:lpstr>PowerPoint Presentation</vt:lpstr>
      <vt:lpstr>Physical evidence examination can :</vt:lpstr>
      <vt:lpstr>PowerPoint Presentation</vt:lpstr>
      <vt:lpstr>PowerPoint Presentation</vt:lpstr>
      <vt:lpstr>PowerPoint Presentation</vt:lpstr>
      <vt:lpstr>LATENT PRINTS</vt:lpstr>
      <vt:lpstr>PowerPoint Presentation</vt:lpstr>
      <vt:lpstr>PowerPoint Presentation</vt:lpstr>
      <vt:lpstr>PowerPoint Presentation</vt:lpstr>
      <vt:lpstr>PowerPoint Presentation</vt:lpstr>
      <vt:lpstr>Types of Trace Evidence</vt:lpstr>
      <vt:lpstr>PowerPoint Presentation</vt:lpstr>
      <vt:lpstr>FT-IR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Forensic Science Partnership April 1999</vt:lpstr>
      <vt:lpstr>PowerPoint Presentation</vt:lpstr>
      <vt:lpstr>The end result is successful testimony in a criminal prosecution.</vt:lpstr>
      <vt:lpstr>RI Department of Health  Forensic Science Laboratory</vt:lpstr>
      <vt:lpstr>PowerPoint Presentation</vt:lpstr>
      <vt:lpstr>THANK YOU!</vt:lpstr>
    </vt:vector>
  </TitlesOfParts>
  <Company>University of Rhode Island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Hilliard</dc:creator>
  <cp:lastModifiedBy>Robert Millerick</cp:lastModifiedBy>
  <cp:revision>147</cp:revision>
  <dcterms:created xsi:type="dcterms:W3CDTF">2000-10-04T12:50:15Z</dcterms:created>
  <dcterms:modified xsi:type="dcterms:W3CDTF">2022-01-27T16:48:04Z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0x010100CE855F82DDF7A34CA494B8869D5D47C7</vt:lpwstr>
  </property>
</Properties>
</file>